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slugi.karelia.ru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suslugi.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uslugi.karelia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uslugi.karelia.ru/#/service/1000100010000001455/info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2521" y="3501008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Подача заявления на зачисление в муниципальные общеобразовательные учреждения Петрозаводского городского округа в электронном виде доступна на Региональном портале электронных услуг Республики Карелия (далее – РПЭУ, </a:t>
            </a:r>
            <a:r>
              <a:rPr lang="en-US" sz="4000" u="sng" dirty="0">
                <a:hlinkClick r:id="rId2"/>
              </a:rPr>
              <a:t>https</a:t>
            </a:r>
            <a:r>
              <a:rPr lang="ru-RU" sz="4000" u="sng" dirty="0">
                <a:hlinkClick r:id="rId2"/>
              </a:rPr>
              <a:t>://</a:t>
            </a:r>
            <a:r>
              <a:rPr lang="en-US" sz="4000" u="sng" dirty="0" err="1">
                <a:hlinkClick r:id="rId2"/>
              </a:rPr>
              <a:t>uslugi</a:t>
            </a:r>
            <a:r>
              <a:rPr lang="ru-RU" sz="4000" u="sng" dirty="0">
                <a:hlinkClick r:id="rId2"/>
              </a:rPr>
              <a:t>.</a:t>
            </a:r>
            <a:r>
              <a:rPr lang="en-US" sz="4000" u="sng" dirty="0" err="1">
                <a:hlinkClick r:id="rId2"/>
              </a:rPr>
              <a:t>karelia</a:t>
            </a:r>
            <a:r>
              <a:rPr lang="ru-RU" sz="4000" u="sng" dirty="0">
                <a:hlinkClick r:id="rId2"/>
              </a:rPr>
              <a:t>.</a:t>
            </a:r>
            <a:r>
              <a:rPr lang="en-US" sz="4000" u="sng" dirty="0" err="1">
                <a:hlinkClick r:id="rId2"/>
              </a:rPr>
              <a:t>ru</a:t>
            </a:r>
            <a:r>
              <a:rPr lang="ru-RU" sz="2800" dirty="0"/>
              <a:t>). 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1128"/>
            <a:ext cx="731194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12776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Войти в личный кабинет на РПЭУ как физическое лицо, используя данные учетной записи на сайте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(ввести номер телефона/адрес электронной почты и пароль, затем нажать на кнопку «Войти»).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2" r="1317" b="11932"/>
          <a:stretch>
            <a:fillRect/>
          </a:stretch>
        </p:blipFill>
        <p:spPr bwMode="auto">
          <a:xfrm>
            <a:off x="971600" y="2690048"/>
            <a:ext cx="6968489" cy="344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4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56792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Если вход в личный кабинет выполнен успешно, нажать на кнопку </a:t>
            </a:r>
            <a:r>
              <a:rPr lang="ru-RU" sz="2800" b="1" dirty="0"/>
              <a:t>«Получить услугу»</a:t>
            </a:r>
            <a:endParaRPr lang="ru-RU" sz="2800" b="1" dirty="0"/>
          </a:p>
        </p:txBody>
      </p:sp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9"/>
          <a:stretch>
            <a:fillRect/>
          </a:stretch>
        </p:blipFill>
        <p:spPr bwMode="auto">
          <a:xfrm>
            <a:off x="899592" y="2530612"/>
            <a:ext cx="6562185" cy="351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8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56792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все шаги формы электронного заявления на Региональном портале электронных услуг Республики Карелия.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 после заполнения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 заявления (форма заявления сохраняется при нажатии на кнопку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«Сохранить черновик»).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Вернуться к заполнению формы можно через уведомления в личном кабинете.</a:t>
            </a:r>
          </a:p>
        </p:txBody>
      </p:sp>
    </p:spTree>
    <p:extLst>
      <p:ext uri="{BB962C8B-B14F-4D97-AF65-F5344CB8AC3E}">
        <p14:creationId xmlns:p14="http://schemas.microsoft.com/office/powerpoint/2010/main" val="21702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700808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данные о заявителе (законном представителе) отобразились в форме заявления, необходимо актуализировать информацию в личном кабинете на сайте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(персональные данные заявителя: ФИО, дата рождения, данные о документе, удостоверяющем личность, контактная информация: номер телефона, адрес электронной почты, адрес фактического проживания)</a:t>
            </a:r>
          </a:p>
        </p:txBody>
      </p:sp>
    </p:spTree>
    <p:extLst>
      <p:ext uri="{BB962C8B-B14F-4D97-AF65-F5344CB8AC3E}">
        <p14:creationId xmlns:p14="http://schemas.microsoft.com/office/powerpoint/2010/main" val="372331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Шаг 1. Информация о заявителе (законном представителе</a:t>
            </a:r>
            <a:r>
              <a:rPr lang="ru-RU" sz="2400" b="1" dirty="0" smtClean="0"/>
              <a:t>):</a:t>
            </a:r>
            <a:r>
              <a:rPr lang="ru-RU" sz="2400" dirty="0"/>
              <a:t> 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2571257"/>
            <a:ext cx="73448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 заявителе (законном представителе) подгружается из личного кабинета.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4" t="30945" r="33252" b="40427"/>
          <a:stretch>
            <a:fillRect/>
          </a:stretch>
        </p:blipFill>
        <p:spPr bwMode="auto">
          <a:xfrm>
            <a:off x="467544" y="3279143"/>
            <a:ext cx="619125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758439"/>
            <a:ext cx="81369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шаге формы выбрать из всплывающего списка «Статус заявителя».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8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6876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из всплывающего списка тип документа, удостоверяющего личность.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 t="39845" r="33643" b="34622"/>
          <a:stretch>
            <a:fillRect/>
          </a:stretch>
        </p:blipFill>
        <p:spPr bwMode="auto">
          <a:xfrm>
            <a:off x="431451" y="2108885"/>
            <a:ext cx="8049112" cy="348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3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2775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внимание, что необязательные для заполнения поля отмечены как «Необязательные».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66882"/>
            <a:ext cx="7992174" cy="300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4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56792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перейти к Шагу 2 необходимо нажать на кнопку «Шаг 2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68760"/>
            <a:ext cx="5244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2. Информация о ребенке: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060848"/>
            <a:ext cx="6606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«шаге 2» заполнить информацию о ребенке в соответствии с документом, удостоверяющим личность ребенка: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ФИО полностью,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дата рождения в формате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дд.мм.гггг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выбрать из всплывающего списка пол ребенка,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место рождения.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489412"/>
              </p:ext>
            </p:extLst>
          </p:nvPr>
        </p:nvGraphicFramePr>
        <p:xfrm>
          <a:off x="251520" y="1791980"/>
          <a:ext cx="6615608" cy="4852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Точечный рисунок" r:id="rId3" imgW="6304762" imgH="5191850" progId="Paint.Picture">
                  <p:embed/>
                </p:oleObj>
              </mc:Choice>
              <mc:Fallback>
                <p:oleObj name="Точечный рисунок" r:id="rId3" imgW="6304762" imgH="519185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791980"/>
                        <a:ext cx="6615608" cy="48521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279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88840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 информацию о документе, удостоверяющем личность ребенка: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выбрать из всплывающего списка тип документа,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серия и номер документа,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-кем выдан документ,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дата выдачи документа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183188"/>
              </p:ext>
            </p:extLst>
          </p:nvPr>
        </p:nvGraphicFramePr>
        <p:xfrm>
          <a:off x="395536" y="1084530"/>
          <a:ext cx="7612519" cy="5440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Точечный рисунок" r:id="rId3" imgW="5819048" imgH="3524742" progId="Paint.Picture">
                  <p:embed/>
                </p:oleObj>
              </mc:Choice>
              <mc:Fallback>
                <p:oleObj name="Точечный рисунок" r:id="rId3" imgW="5819048" imgH="352474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2406" b="8415"/>
                      <a:stretch>
                        <a:fillRect/>
                      </a:stretch>
                    </p:blipFill>
                    <p:spPr bwMode="auto">
                      <a:xfrm>
                        <a:off x="395536" y="1084530"/>
                        <a:ext cx="7612519" cy="54408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970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44824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подать заявление в электронном виде на Региональном портале электронных услуг Республики Карелия, необходимо иметь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ПОДТВЕРЖДЕННУЮ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учетную запись на сайте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https://www.gosuslugi.ru/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0633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11700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перейти к Шагу 3 необходимо нажать на кнопку «Шаг 3».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601" y="1916832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данные о фактическом проживании ребенка отобразились на форме заявления необходимо актуализировать информацию в личном кабинете заявителя (законного представителя) на сайте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случае, если адрес фактического проживания заявителя (законного представителя) совпадает с адресом проживания ребенка).</a:t>
            </a:r>
          </a:p>
        </p:txBody>
      </p:sp>
    </p:spTree>
    <p:extLst>
      <p:ext uri="{BB962C8B-B14F-4D97-AF65-F5344CB8AC3E}">
        <p14:creationId xmlns:p14="http://schemas.microsoft.com/office/powerpoint/2010/main" val="9276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752855"/>
              </p:ext>
            </p:extLst>
          </p:nvPr>
        </p:nvGraphicFramePr>
        <p:xfrm>
          <a:off x="683568" y="1268760"/>
          <a:ext cx="4333875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Точечный рисунок" r:id="rId3" imgW="7457143" imgH="8257143" progId="Paint.Picture">
                  <p:embed/>
                </p:oleObj>
              </mc:Choice>
              <mc:Fallback>
                <p:oleObj name="Точечный рисунок" r:id="rId3" imgW="7457143" imgH="825714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532"/>
                      <a:stretch>
                        <a:fillRect/>
                      </a:stretch>
                    </p:blipFill>
                    <p:spPr bwMode="auto">
                      <a:xfrm>
                        <a:off x="683568" y="1268760"/>
                        <a:ext cx="4333875" cy="473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26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720840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адрес фактического проживания ребенка НЕ совпадает с адресом проживания родителя (законного представителя), нужно отметить галочку «Адрес не совпадает с адресом родителя/ представителя» и заполнить поля  фактического проживания ребенка: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-индекс, область (край/, республика), район (при наличии), город (населенный пункт), улица, дом, корпус (при наличии), строение (при наличии),  квартира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272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56792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шаге 3 заполнить информацию о желаемой общеобразовательной организации: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выбрать из всплывающего списка желаемый учебный год (на следующий учебный год),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выбрать из всплывающего списка желаемую образовательную организацию,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выбрать из всплывающего списка желаемую параллель,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выбрать из всплывающего списка желаемый класс.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9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84784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наличия льготы у заявителя (законного представителя) необходимо отметить галочку «Наличие льготы», затем в сплывающем списке выбрать из предложенного списка соответствующую льготу.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8" t="8189" r="31242" b="14778"/>
          <a:stretch>
            <a:fillRect/>
          </a:stretch>
        </p:blipFill>
        <p:spPr bwMode="auto">
          <a:xfrm>
            <a:off x="467544" y="476672"/>
            <a:ext cx="7056784" cy="633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55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8952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перейти к Шагу 4 необходимо нажать на кнопку «Шаг 4».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780928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4.  Информация, заполненная заявителем (законным представителем) на предыдущих шагах (Шаг1-Шаг3):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571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0006" y="1081576"/>
            <a:ext cx="83124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проверить правильность заполненной информации. Если заявление заполнено неверно, исправить его можно, выбрав любой шаг из  перечня: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2687"/>
            <a:ext cx="5991225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5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84784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данные внесены корректно, можно направлять заявление в электронной форме в желаемую общеобразовательную организацию, нажав на кнопку «Отправка формы».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1" y="3501008"/>
            <a:ext cx="529714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47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61959"/>
            <a:ext cx="642233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750183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отправки формы отображается информация по направленному заявлению: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-дата подачи заявления,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номер заявления,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текущий статус заявления.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25186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4076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проверки текущего статуса заявления нажмите F5. Если статус заявки не изменился, дождитесь уведомления по электронной почте или проверьте статус в уведомлениях в личном кабинете на Региональном портале электронных услуг Республики Карелия.</a:t>
            </a:r>
          </a:p>
        </p:txBody>
      </p:sp>
    </p:spTree>
    <p:extLst>
      <p:ext uri="{BB962C8B-B14F-4D97-AF65-F5344CB8AC3E}">
        <p14:creationId xmlns:p14="http://schemas.microsoft.com/office/powerpoint/2010/main" val="9001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72816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проверить свои данные в личном кабинете на сайте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(персональные данные заявителя: ФИО, дата рождения, данные о документе, удостоверяющем личность, контактная информация: номер телефона, адрес электронной почты, адрес фактического проживания). В случае необходимости актуализировать.</a:t>
            </a:r>
          </a:p>
        </p:txBody>
      </p:sp>
    </p:spTree>
    <p:extLst>
      <p:ext uri="{BB962C8B-B14F-4D97-AF65-F5344CB8AC3E}">
        <p14:creationId xmlns:p14="http://schemas.microsoft.com/office/powerpoint/2010/main" val="1838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724" y="1772816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доставке вашего заявления в общеобразовательную организацию статус заявления сменится 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«Принято ведомством».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смены статуса варьируется от 3 до 30 минут.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смены статуса 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«Ошибка отправки»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повторно сформировать и направить заявление.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внимание, что в общеобразовательной организации фиксируется время отправки заявления, а не время смены статуса заявления на РПЭУ, то есть список заявлений  в общеобразовательной организации формируется согласно времени, указанному в поле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«Дата подачи заявления»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556792"/>
            <a:ext cx="860592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3024"/>
            <a:ext cx="8493868" cy="46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5185" y="1683385"/>
            <a:ext cx="79928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необходимо сохранить/распечатать заявление перейдите во  вкладку «Документы».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" y="2637492"/>
            <a:ext cx="8727295" cy="355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627" y="1916832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подаче заявления на предоставление услуги «Зачисление в муниципальные общеобразовательные учреждения Петрозаводского городского округа» в электронном виде на Региональном портале электронных услуг Республики Карелия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рекомендуем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использовать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Explorer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1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Этапы подачи заявления: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4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84784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Зайти на Региональный портал электронных услуг Республики Карелия по ссылке:  </a:t>
            </a: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5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uslugi</a:t>
            </a:r>
            <a:r>
              <a:rPr lang="ru-RU" sz="5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karelia</a:t>
            </a:r>
            <a:r>
              <a:rPr lang="ru-RU" sz="5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997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628800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/>
              <a:t>Найти услугу «Зачисление в муниципальные общеобразовательные учреждения Петрозаводского городского округа»:</a:t>
            </a:r>
          </a:p>
          <a:p>
            <a:r>
              <a:rPr lang="ru-RU" sz="3200" dirty="0"/>
              <a:t>- по прямой ссылке: </a:t>
            </a:r>
            <a:r>
              <a:rPr lang="ru-RU" sz="3200" u="sng" dirty="0">
                <a:hlinkClick r:id="rId2"/>
              </a:rPr>
              <a:t>https://uslugi.karelia.ru/#/service/1000100010000001455/info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4035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самостоятельно, через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«Каталог услуг»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реестре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«Органы власти»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«Органы местного самоуправления»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Выбрать из списка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«Администрация Петрозаводского городского округа»,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в перечне услуг найти услугу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«Зачисление в муниципальные общеобразовательные учреждения Петрозаводского городского округа»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затем выбрать электронную услугу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«Зачисление в первые классы».</a:t>
            </a:r>
          </a:p>
        </p:txBody>
      </p:sp>
    </p:spTree>
    <p:extLst>
      <p:ext uri="{BB962C8B-B14F-4D97-AF65-F5344CB8AC3E}">
        <p14:creationId xmlns:p14="http://schemas.microsoft.com/office/powerpoint/2010/main" val="27446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4" t="3674" r="11765" b="45068"/>
          <a:stretch>
            <a:fillRect/>
          </a:stretch>
        </p:blipFill>
        <p:spPr bwMode="auto">
          <a:xfrm>
            <a:off x="179512" y="260648"/>
            <a:ext cx="6673534" cy="3528392"/>
          </a:xfrm>
          <a:prstGeom prst="rect">
            <a:avLst/>
          </a:prstGeom>
          <a:noFill/>
          <a:ln w="9525">
            <a:solidFill>
              <a:srgbClr val="548D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8" t="3868" r="10074" b="37718"/>
          <a:stretch>
            <a:fillRect/>
          </a:stretch>
        </p:blipFill>
        <p:spPr bwMode="auto">
          <a:xfrm>
            <a:off x="1761875" y="1556792"/>
            <a:ext cx="6116736" cy="3672408"/>
          </a:xfrm>
          <a:prstGeom prst="rect">
            <a:avLst/>
          </a:prstGeom>
          <a:noFill/>
          <a:ln w="9525">
            <a:solidFill>
              <a:srgbClr val="548D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t="3868" r="11920" b="23598"/>
          <a:stretch>
            <a:fillRect/>
          </a:stretch>
        </p:blipFill>
        <p:spPr bwMode="auto">
          <a:xfrm>
            <a:off x="3489880" y="2492896"/>
            <a:ext cx="5382660" cy="4104456"/>
          </a:xfrm>
          <a:prstGeom prst="rect">
            <a:avLst/>
          </a:prstGeom>
          <a:noFill/>
          <a:ln w="9525">
            <a:solidFill>
              <a:srgbClr val="548D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05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77</TotalTime>
  <Words>948</Words>
  <Application>Microsoft Office PowerPoint</Application>
  <PresentationFormat>Экран (4:3)</PresentationFormat>
  <Paragraphs>56</Paragraphs>
  <Slides>33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Волна</vt:lpstr>
      <vt:lpstr>Изображение Paintbrush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подачи заявления: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5</cp:revision>
  <dcterms:created xsi:type="dcterms:W3CDTF">2019-12-07T04:53:12Z</dcterms:created>
  <dcterms:modified xsi:type="dcterms:W3CDTF">2019-12-07T06:21:11Z</dcterms:modified>
</cp:coreProperties>
</file>