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5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6.xml" ContentType="application/vnd.openxmlformats-officedocument.them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7.xml" ContentType="application/vnd.openxmlformats-officedocument.theme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18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2" r:id="rId4"/>
    <p:sldMasterId id="2147483716" r:id="rId5"/>
    <p:sldMasterId id="2147483730" r:id="rId6"/>
    <p:sldMasterId id="2147483744" r:id="rId7"/>
    <p:sldMasterId id="2147483758" r:id="rId8"/>
    <p:sldMasterId id="2147483772" r:id="rId9"/>
    <p:sldMasterId id="2147483786" r:id="rId10"/>
    <p:sldMasterId id="2147483800" r:id="rId11"/>
    <p:sldMasterId id="2147483814" r:id="rId12"/>
    <p:sldMasterId id="2147483828" r:id="rId13"/>
    <p:sldMasterId id="2147483842" r:id="rId14"/>
    <p:sldMasterId id="2147483856" r:id="rId15"/>
    <p:sldMasterId id="2147483870" r:id="rId16"/>
    <p:sldMasterId id="2147483907" r:id="rId17"/>
    <p:sldMasterId id="2147483919" r:id="rId18"/>
    <p:sldMasterId id="2147483932" r:id="rId19"/>
  </p:sldMasterIdLst>
  <p:notesMasterIdLst>
    <p:notesMasterId r:id="rId58"/>
  </p:notesMasterIdLst>
  <p:sldIdLst>
    <p:sldId id="275" r:id="rId20"/>
    <p:sldId id="29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4" r:id="rId38"/>
    <p:sldId id="281" r:id="rId39"/>
    <p:sldId id="276" r:id="rId40"/>
    <p:sldId id="278" r:id="rId41"/>
    <p:sldId id="279" r:id="rId42"/>
    <p:sldId id="280" r:id="rId43"/>
    <p:sldId id="277" r:id="rId44"/>
    <p:sldId id="292" r:id="rId45"/>
    <p:sldId id="283" r:id="rId46"/>
    <p:sldId id="284" r:id="rId47"/>
    <p:sldId id="285" r:id="rId48"/>
    <p:sldId id="290" r:id="rId49"/>
    <p:sldId id="286" r:id="rId50"/>
    <p:sldId id="287" r:id="rId51"/>
    <p:sldId id="288" r:id="rId52"/>
    <p:sldId id="289" r:id="rId53"/>
    <p:sldId id="291" r:id="rId54"/>
    <p:sldId id="293" r:id="rId55"/>
    <p:sldId id="294" r:id="rId56"/>
    <p:sldId id="295" r:id="rId57"/>
  </p:sldIdLst>
  <p:sldSz cx="9144000" cy="6858000" type="screen4x3"/>
  <p:notesSz cx="6858000" cy="9144000"/>
  <p:defaultTextStyle>
    <a:defPPr>
      <a:defRPr lang="ru-RU"/>
    </a:defPPr>
    <a:lvl1pPr marL="0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86CA5-7A34-4CB3-B31D-7921A8CA81E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9C3AC-EC4F-4FED-A886-24FBDF816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4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/>
            <a:fld id="{471019AB-DA89-4239-80D7-EB71D3D18F48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 eaLnBrk="1"/>
              <a:t>1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55300" name="Нижний колонтитул 4"/>
          <p:cNvSpPr>
            <a:spLocks noGrp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1"/>
            <a:r>
              <a:rPr lang="ru-RU" altLang="ru-RU">
                <a:solidFill>
                  <a:srgbClr val="000000"/>
                </a:solidFill>
                <a:cs typeface="Arial" pitchFamily="34" charset="0"/>
              </a:rPr>
              <a:t>Региональный центр обработки информации www.rcoi.net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58372" name="Нижний колонтитул 4"/>
          <p:cNvSpPr>
            <a:spLocks noGrp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1"/>
            <a:r>
              <a:rPr lang="ru-RU" altLang="ru-RU">
                <a:solidFill>
                  <a:srgbClr val="000000"/>
                </a:solidFill>
                <a:cs typeface="Arial" pitchFamily="34" charset="0"/>
              </a:rPr>
              <a:t>Региональный центр обработки информации www.rcoi.net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9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294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9758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9022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760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679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19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068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2281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8753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821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9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366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272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6547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995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856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251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5392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293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2025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221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16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8813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728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79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7156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85787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372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2158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4371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078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01722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08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54154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121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645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7321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578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45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6379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981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6052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499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21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5185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17807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5776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50360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4789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1298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7623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6213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4314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039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7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8411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347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2636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0265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43202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1813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486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97756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067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2556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66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2482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324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00446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3611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446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19043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8374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7108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8177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5575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574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5047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6427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2833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48449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15301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4171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9687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0511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2494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0294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85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80955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0690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3506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6504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8918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97244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0843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7235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9650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493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692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3777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1369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07237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61304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429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9732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4852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597" indent="0" algn="ctr">
              <a:buNone/>
              <a:defRPr/>
            </a:lvl2pPr>
            <a:lvl3pPr marL="829194" indent="0" algn="ctr">
              <a:buNone/>
              <a:defRPr/>
            </a:lvl3pPr>
            <a:lvl4pPr marL="1243791" indent="0" algn="ctr">
              <a:buNone/>
              <a:defRPr/>
            </a:lvl4pPr>
            <a:lvl5pPr marL="1658388" indent="0" algn="ctr">
              <a:buNone/>
              <a:defRPr/>
            </a:lvl5pPr>
            <a:lvl6pPr marL="2072986" indent="0" algn="ctr">
              <a:buNone/>
              <a:defRPr/>
            </a:lvl6pPr>
            <a:lvl7pPr marL="2487583" indent="0" algn="ctr">
              <a:buNone/>
              <a:defRPr/>
            </a:lvl7pPr>
            <a:lvl8pPr marL="2902180" indent="0" algn="ctr">
              <a:buNone/>
              <a:defRPr/>
            </a:lvl8pPr>
            <a:lvl9pPr marL="3316777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D132E-00CE-44DC-A52E-241AA9E6E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9628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A5BEB-3915-48CA-81A8-F86B54428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15562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6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597" indent="0">
              <a:buNone/>
              <a:defRPr sz="1600"/>
            </a:lvl2pPr>
            <a:lvl3pPr marL="829194" indent="0">
              <a:buNone/>
              <a:defRPr sz="1500"/>
            </a:lvl3pPr>
            <a:lvl4pPr marL="1243791" indent="0">
              <a:buNone/>
              <a:defRPr sz="1300"/>
            </a:lvl4pPr>
            <a:lvl5pPr marL="1658388" indent="0">
              <a:buNone/>
              <a:defRPr sz="1300"/>
            </a:lvl5pPr>
            <a:lvl6pPr marL="2072986" indent="0">
              <a:buNone/>
              <a:defRPr sz="1300"/>
            </a:lvl6pPr>
            <a:lvl7pPr marL="2487583" indent="0">
              <a:buNone/>
              <a:defRPr sz="1300"/>
            </a:lvl7pPr>
            <a:lvl8pPr marL="2902180" indent="0">
              <a:buNone/>
              <a:defRPr sz="1300"/>
            </a:lvl8pPr>
            <a:lvl9pPr marL="331677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4160D-037E-44B7-A32D-0CE2C48FA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603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32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604332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191D2-CAF6-4D00-85DB-E0FB859F9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47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58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1683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3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97" indent="0">
              <a:buNone/>
              <a:defRPr sz="1800" b="1"/>
            </a:lvl2pPr>
            <a:lvl3pPr marL="829194" indent="0">
              <a:buNone/>
              <a:defRPr sz="1600" b="1"/>
            </a:lvl3pPr>
            <a:lvl4pPr marL="1243791" indent="0">
              <a:buNone/>
              <a:defRPr sz="1500" b="1"/>
            </a:lvl4pPr>
            <a:lvl5pPr marL="1658388" indent="0">
              <a:buNone/>
              <a:defRPr sz="1500" b="1"/>
            </a:lvl5pPr>
            <a:lvl6pPr marL="2072986" indent="0">
              <a:buNone/>
              <a:defRPr sz="1500" b="1"/>
            </a:lvl6pPr>
            <a:lvl7pPr marL="2487583" indent="0">
              <a:buNone/>
              <a:defRPr sz="1500" b="1"/>
            </a:lvl7pPr>
            <a:lvl8pPr marL="2902180" indent="0">
              <a:buNone/>
              <a:defRPr sz="1500" b="1"/>
            </a:lvl8pPr>
            <a:lvl9pPr marL="3316777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97" indent="0">
              <a:buNone/>
              <a:defRPr sz="1800" b="1"/>
            </a:lvl2pPr>
            <a:lvl3pPr marL="829194" indent="0">
              <a:buNone/>
              <a:defRPr sz="1600" b="1"/>
            </a:lvl3pPr>
            <a:lvl4pPr marL="1243791" indent="0">
              <a:buNone/>
              <a:defRPr sz="1500" b="1"/>
            </a:lvl4pPr>
            <a:lvl5pPr marL="1658388" indent="0">
              <a:buNone/>
              <a:defRPr sz="1500" b="1"/>
            </a:lvl5pPr>
            <a:lvl6pPr marL="2072986" indent="0">
              <a:buNone/>
              <a:defRPr sz="1500" b="1"/>
            </a:lvl6pPr>
            <a:lvl7pPr marL="2487583" indent="0">
              <a:buNone/>
              <a:defRPr sz="1500" b="1"/>
            </a:lvl7pPr>
            <a:lvl8pPr marL="2902180" indent="0">
              <a:buNone/>
              <a:defRPr sz="1500" b="1"/>
            </a:lvl8pPr>
            <a:lvl9pPr marL="3316777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ECEDF-4E4F-4EB1-B04B-90D5665E3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297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16273-16EA-4038-AC95-C28CD6D73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3708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342C6-FC2A-445F-8EF8-0FB93376F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9328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4" y="273632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4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597" indent="0">
              <a:buNone/>
              <a:defRPr sz="1100"/>
            </a:lvl2pPr>
            <a:lvl3pPr marL="829194" indent="0">
              <a:buNone/>
              <a:defRPr sz="900"/>
            </a:lvl3pPr>
            <a:lvl4pPr marL="1243791" indent="0">
              <a:buNone/>
              <a:defRPr sz="800"/>
            </a:lvl4pPr>
            <a:lvl5pPr marL="1658388" indent="0">
              <a:buNone/>
              <a:defRPr sz="800"/>
            </a:lvl5pPr>
            <a:lvl6pPr marL="2072986" indent="0">
              <a:buNone/>
              <a:defRPr sz="800"/>
            </a:lvl6pPr>
            <a:lvl7pPr marL="2487583" indent="0">
              <a:buNone/>
              <a:defRPr sz="800"/>
            </a:lvl7pPr>
            <a:lvl8pPr marL="2902180" indent="0">
              <a:buNone/>
              <a:defRPr sz="800"/>
            </a:lvl8pPr>
            <a:lvl9pPr marL="331677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3718-293D-446C-88CE-22C5491AF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1601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4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4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597" indent="0">
              <a:buNone/>
              <a:defRPr sz="2500"/>
            </a:lvl2pPr>
            <a:lvl3pPr marL="829194" indent="0">
              <a:buNone/>
              <a:defRPr sz="2200"/>
            </a:lvl3pPr>
            <a:lvl4pPr marL="1243791" indent="0">
              <a:buNone/>
              <a:defRPr sz="1800"/>
            </a:lvl4pPr>
            <a:lvl5pPr marL="1658388" indent="0">
              <a:buNone/>
              <a:defRPr sz="1800"/>
            </a:lvl5pPr>
            <a:lvl6pPr marL="2072986" indent="0">
              <a:buNone/>
              <a:defRPr sz="1800"/>
            </a:lvl6pPr>
            <a:lvl7pPr marL="2487583" indent="0">
              <a:buNone/>
              <a:defRPr sz="1800"/>
            </a:lvl7pPr>
            <a:lvl8pPr marL="2902180" indent="0">
              <a:buNone/>
              <a:defRPr sz="1800"/>
            </a:lvl8pPr>
            <a:lvl9pPr marL="3316777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4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597" indent="0">
              <a:buNone/>
              <a:defRPr sz="1100"/>
            </a:lvl2pPr>
            <a:lvl3pPr marL="829194" indent="0">
              <a:buNone/>
              <a:defRPr sz="900"/>
            </a:lvl3pPr>
            <a:lvl4pPr marL="1243791" indent="0">
              <a:buNone/>
              <a:defRPr sz="800"/>
            </a:lvl4pPr>
            <a:lvl5pPr marL="1658388" indent="0">
              <a:buNone/>
              <a:defRPr sz="800"/>
            </a:lvl5pPr>
            <a:lvl6pPr marL="2072986" indent="0">
              <a:buNone/>
              <a:defRPr sz="800"/>
            </a:lvl6pPr>
            <a:lvl7pPr marL="2487583" indent="0">
              <a:buNone/>
              <a:defRPr sz="800"/>
            </a:lvl7pPr>
            <a:lvl8pPr marL="2902180" indent="0">
              <a:buNone/>
              <a:defRPr sz="800"/>
            </a:lvl8pPr>
            <a:lvl9pPr marL="331677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BCD49-81C1-4CDB-AC42-F5BB3E7E1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68545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77197-F107-47F2-8C55-11CC4EB95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7726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32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32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652DC-C951-45CB-8A78-C0D0349C1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769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92215-11A5-4D8A-B640-B45BE41D5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83293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5"/>
            <a:ext cx="7406640" cy="1752600"/>
          </a:xfrm>
        </p:spPr>
        <p:txBody>
          <a:bodyPr tIns="0"/>
          <a:lstStyle>
            <a:lvl1pPr marL="27423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059" indent="0" algn="ctr">
              <a:buNone/>
            </a:lvl2pPr>
            <a:lvl3pPr marL="914116" indent="0" algn="ctr">
              <a:buNone/>
            </a:lvl3pPr>
            <a:lvl4pPr marL="1371174" indent="0" algn="ctr">
              <a:buNone/>
            </a:lvl4pPr>
            <a:lvl5pPr marL="1828231" indent="0" algn="ctr">
              <a:buNone/>
            </a:lvl5pPr>
            <a:lvl6pPr marL="2285289" indent="0" algn="ctr">
              <a:buNone/>
            </a:lvl6pPr>
            <a:lvl7pPr marL="2742346" indent="0" algn="ctr">
              <a:buNone/>
            </a:lvl7pPr>
            <a:lvl8pPr marL="3199404" indent="0" algn="ctr">
              <a:buNone/>
            </a:lvl8pPr>
            <a:lvl9pPr marL="365646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57692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3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497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2" indent="0">
              <a:lnSpc>
                <a:spcPts val="2299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2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9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2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2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398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2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398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70" indent="-274234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2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70" indent="-274234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9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81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06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3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2" y="1066803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10" tIns="274234" rIns="91410" bIns="45706" rtlCol="0" anchor="t">
            <a:normAutofit/>
          </a:bodyPr>
          <a:lstStyle>
            <a:extLst/>
          </a:lstStyle>
          <a:p>
            <a:pPr marL="0" indent="-28337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10" tIns="274234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8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2" y="274642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3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E57A-7004-4D4D-85D8-A33869502D68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C6EDF-8D34-4E6E-97E4-6C55BA08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5479-7E2B-4772-AED1-8F50F4D61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49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56314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BBCF3-6135-4A9E-92CA-14D7D7B61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87741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7DDFD-4918-46C3-A8C4-293BE32B9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4771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31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604331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49BF6-5A83-46A7-BB9D-BB6CB9280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6210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1BC18-15C9-4AE2-9B6C-B3A00F94D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90626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10523-4038-473C-AF1E-25991B34A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77570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733A2-8E78-4EAA-9B74-4802123C6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7424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ABA6A-21E2-44DF-ABE8-F6B3989CC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6984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E78CA-421C-48A1-8AAB-B9CA177CE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864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C3F7C-0504-4F97-9E5F-CD5AB890B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8569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31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31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C861E-A3D7-437E-96CF-B42A68D28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807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9424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B906-2A41-41EC-B2C0-42E7BD7C1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8285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5479-7E2B-4772-AED1-8F50F4D61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69904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BBCF3-6135-4A9E-92CA-14D7D7B61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6398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7DDFD-4918-46C3-A8C4-293BE32B9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85990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49BF6-5A83-46A7-BB9D-BB6CB9280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9229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1BC18-15C9-4AE2-9B6C-B3A00F94D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13456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10523-4038-473C-AF1E-25991B34A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7844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733A2-8E78-4EAA-9B74-4802123C6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5290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ABA6A-21E2-44DF-ABE8-F6B3989CC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2204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E78CA-421C-48A1-8AAB-B9CA177CE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091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89510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C3F7C-0504-4F97-9E5F-CD5AB890B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2616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C861E-A3D7-437E-96CF-B42A68D28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04749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B906-2A41-41EC-B2C0-42E7BD7C1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38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90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65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92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030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1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02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634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2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325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869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122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821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09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023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39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8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3881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4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71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42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1160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21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440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582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57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643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3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6206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863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800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7928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0109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780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150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651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795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39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82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250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15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5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804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566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372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305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5751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925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545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3346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232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82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216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306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559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5488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9076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504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80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29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200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468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580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880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499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6483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772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989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774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FB788-F161-439F-9D05-54C28B2B33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42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908053"/>
            <a:ext cx="2286000" cy="518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908053"/>
            <a:ext cx="6705600" cy="518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E7018-A531-4526-985B-3646C19CD0B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8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73AE-7478-4E61-B359-844ED930349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515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B639-C2AF-4319-B774-68B18C88FA5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720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053"/>
            <a:ext cx="9144000" cy="7921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27225"/>
            <a:ext cx="8229600" cy="4165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367C2-5728-4D07-B7A9-9080F07C7B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3006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799B-DF1E-475C-91A1-CBC94D9C9D0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991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869B8-5DEA-48BE-A710-F8A9DE25907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0933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D10A-F05C-46F0-B165-C2A098BECE1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73170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16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6A19-5EB2-404A-B959-34D2FBD2F4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801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50E4-06C4-4EAC-984B-D467EBCF8E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607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FC8A-7F34-4DFF-A264-60BAA066CD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584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DB9F1-B2AC-4FDD-BA18-22236CA29EC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251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6EE3C-6407-4FD5-BF6C-DDAE5E8602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7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1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7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6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21.xml"/><Relationship Id="rId7" Type="http://schemas.openxmlformats.org/officeDocument/2006/relationships/slideLayout" Target="../slideLayouts/slideLayout225.xml"/><Relationship Id="rId12" Type="http://schemas.openxmlformats.org/officeDocument/2006/relationships/slideLayout" Target="../slideLayouts/slideLayout230.xml"/><Relationship Id="rId2" Type="http://schemas.openxmlformats.org/officeDocument/2006/relationships/slideLayout" Target="../slideLayouts/slideLayout220.xml"/><Relationship Id="rId1" Type="http://schemas.openxmlformats.org/officeDocument/2006/relationships/slideLayout" Target="../slideLayouts/slideLayout219.xml"/><Relationship Id="rId6" Type="http://schemas.openxmlformats.org/officeDocument/2006/relationships/slideLayout" Target="../slideLayouts/slideLayout224.xml"/><Relationship Id="rId11" Type="http://schemas.openxmlformats.org/officeDocument/2006/relationships/slideLayout" Target="../slideLayouts/slideLayout229.xml"/><Relationship Id="rId5" Type="http://schemas.openxmlformats.org/officeDocument/2006/relationships/slideLayout" Target="../slideLayouts/slideLayout223.xml"/><Relationship Id="rId10" Type="http://schemas.openxmlformats.org/officeDocument/2006/relationships/slideLayout" Target="../slideLayouts/slideLayout228.xml"/><Relationship Id="rId4" Type="http://schemas.openxmlformats.org/officeDocument/2006/relationships/slideLayout" Target="../slideLayouts/slideLayout222.xml"/><Relationship Id="rId9" Type="http://schemas.openxmlformats.org/officeDocument/2006/relationships/slideLayout" Target="../slideLayouts/slideLayout22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6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8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9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hyperlink" Target="http://minedu.karelia.ru/" TargetMode="Externa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0706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1094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6709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308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023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5559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6281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32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595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4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656446" algn="l"/>
                <a:tab pos="1312888" algn="l"/>
                <a:tab pos="1969337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399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656446" algn="l"/>
                <a:tab pos="1312888" algn="l"/>
                <a:tab pos="1969337" algn="l"/>
                <a:tab pos="262578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399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4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656446" algn="l"/>
                <a:tab pos="1312888" algn="l"/>
                <a:tab pos="1969337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399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8511A397-A1F9-4084-AEB8-C63C49E6E720}" type="slidenum">
              <a:rPr lang="ru-RU" smtClean="0"/>
              <a:pPr defTabSz="407399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</p:sldLayoutIdLst>
  <p:txStyles>
    <p:titleStyle>
      <a:lvl1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285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4882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09480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4075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0948" indent="-310948" algn="l" defTabSz="407399" rtl="0" eaLnBrk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20" indent="-259124" algn="l" defTabSz="407399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</a:defRPr>
      </a:lvl2pPr>
      <a:lvl3pPr marL="1036491" indent="-207299" algn="l" defTabSz="407399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</a:defRPr>
      </a:lvl3pPr>
      <a:lvl4pPr marL="1451090" indent="-207299" algn="l" defTabSz="407399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+mn-ea"/>
        </a:defRPr>
      </a:lvl4pPr>
      <a:lvl5pPr marL="1865687" indent="-207299" algn="l" defTabSz="407399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+mn-ea"/>
        </a:defRPr>
      </a:lvl5pPr>
      <a:lvl6pPr marL="2280285" indent="-207299" algn="l" defTabSz="407399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4882" indent="-207299" algn="l" defTabSz="407399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9480" indent="-207299" algn="l" defTabSz="407399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4075" indent="-207299" algn="l" defTabSz="407399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597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194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791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388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2986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583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180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6777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4" y="-815919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9" y="21105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4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6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9" y="274638"/>
            <a:ext cx="7498080" cy="1143000"/>
          </a:xfrm>
          <a:prstGeom prst="rect">
            <a:avLst/>
          </a:prstGeom>
        </p:spPr>
        <p:txBody>
          <a:bodyPr lIns="91410" tIns="45706" rIns="91410" bIns="45706"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9" y="1447800"/>
            <a:ext cx="7498080" cy="4800600"/>
          </a:xfrm>
          <a:prstGeom prst="rect">
            <a:avLst/>
          </a:prstGeom>
        </p:spPr>
        <p:txBody>
          <a:bodyPr lIns="91410" tIns="45706" rIns="91410" bIns="45706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lIns="91410" tIns="45706" rIns="91410" bIns="45706"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lIns="91410" tIns="45706" rIns="91410" bIns="45706"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9" y="6305550"/>
            <a:ext cx="457200" cy="476250"/>
          </a:xfrm>
          <a:prstGeom prst="rect">
            <a:avLst/>
          </a:prstGeom>
        </p:spPr>
        <p:txBody>
          <a:bodyPr lIns="91410" tIns="45706" rIns="91410" bIns="45706"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0" tIns="45706" rIns="91410" bIns="4570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646" indent="-28337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79" indent="-237670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692" indent="-228529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38" indent="-173682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044" indent="-182823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291" indent="-182823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538" indent="-182823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19643" indent="-182823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29889" indent="-182823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31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59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3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656514" algn="l"/>
                <a:tab pos="1313025" algn="l"/>
                <a:tab pos="196954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656514" algn="l"/>
                <a:tab pos="1313025" algn="l"/>
                <a:tab pos="1969541" algn="l"/>
                <a:tab pos="2626055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3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656514" algn="l"/>
                <a:tab pos="1313025" algn="l"/>
                <a:tab pos="196954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2B765869-83C9-4915-9F60-6014D5A0B44C}" type="slidenum">
              <a:rPr lang="ru-RU" smtClean="0"/>
              <a:pPr defTabSz="407442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33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xStyles>
    <p:titleStyle>
      <a:lvl1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52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16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0980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444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0981" indent="-310981" algn="l" defTabSz="407442" rtl="0" eaLnBrk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07442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</a:defRPr>
      </a:lvl2pPr>
      <a:lvl3pPr marL="1036599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</a:defRPr>
      </a:lvl3pPr>
      <a:lvl4pPr marL="145124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+mn-ea"/>
        </a:defRPr>
      </a:lvl4pPr>
      <a:lvl5pPr marL="186588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+mn-ea"/>
        </a:defRPr>
      </a:lvl5pPr>
      <a:lvl6pPr marL="228052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16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980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444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60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2B765869-83C9-4915-9F60-6014D5A0B44C}" type="slidenum">
              <a:rPr lang="ru-RU"/>
              <a:pPr defTabSz="407526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9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</p:sldLayoutIdLst>
  <p:txStyles>
    <p:titleStyle>
      <a:lvl1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eaLnBrk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780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6322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346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055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23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69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815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inedu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-8865"/>
          <a:stretch>
            <a:fillRect/>
          </a:stretch>
        </p:blipFill>
        <p:spPr bwMode="auto">
          <a:xfrm>
            <a:off x="2301875" y="476253"/>
            <a:ext cx="54054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ugerb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7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0" descr="dgerb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22291"/>
            <a:ext cx="647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12"/>
          <p:cNvGrpSpPr>
            <a:grpSpLocks/>
          </p:cNvGrpSpPr>
          <p:nvPr userDrawn="1"/>
        </p:nvGrpSpPr>
        <p:grpSpPr bwMode="auto">
          <a:xfrm>
            <a:off x="1574800" y="522291"/>
            <a:ext cx="736600" cy="530225"/>
            <a:chOff x="1469" y="284"/>
            <a:chExt cx="464" cy="334"/>
          </a:xfrm>
        </p:grpSpPr>
        <p:pic>
          <p:nvPicPr>
            <p:cNvPr id="1053" name="Picture 1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Group 18"/>
          <p:cNvGrpSpPr>
            <a:grpSpLocks/>
          </p:cNvGrpSpPr>
          <p:nvPr userDrawn="1"/>
        </p:nvGrpSpPr>
        <p:grpSpPr bwMode="auto">
          <a:xfrm>
            <a:off x="841375" y="522291"/>
            <a:ext cx="736600" cy="530225"/>
            <a:chOff x="1469" y="284"/>
            <a:chExt cx="464" cy="334"/>
          </a:xfrm>
        </p:grpSpPr>
        <p:pic>
          <p:nvPicPr>
            <p:cNvPr id="1048" name="Picture 1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22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23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1" name="Group 24"/>
          <p:cNvGrpSpPr>
            <a:grpSpLocks/>
          </p:cNvGrpSpPr>
          <p:nvPr userDrawn="1"/>
        </p:nvGrpSpPr>
        <p:grpSpPr bwMode="auto">
          <a:xfrm>
            <a:off x="119063" y="522291"/>
            <a:ext cx="736600" cy="530225"/>
            <a:chOff x="1469" y="284"/>
            <a:chExt cx="464" cy="334"/>
          </a:xfrm>
        </p:grpSpPr>
        <p:pic>
          <p:nvPicPr>
            <p:cNvPr id="1043" name="Picture 25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26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2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08053"/>
            <a:ext cx="9144000" cy="792163"/>
          </a:xfrm>
          <a:prstGeom prst="rect">
            <a:avLst/>
          </a:prstGeom>
          <a:solidFill>
            <a:srgbClr val="FF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30ADD9-4618-48C3-AF08-3E6E094F9DCA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37" name="Group 36"/>
          <p:cNvGrpSpPr>
            <a:grpSpLocks/>
          </p:cNvGrpSpPr>
          <p:nvPr userDrawn="1"/>
        </p:nvGrpSpPr>
        <p:grpSpPr bwMode="auto">
          <a:xfrm>
            <a:off x="8339138" y="525466"/>
            <a:ext cx="736600" cy="530225"/>
            <a:chOff x="1469" y="284"/>
            <a:chExt cx="464" cy="334"/>
          </a:xfrm>
        </p:grpSpPr>
        <p:pic>
          <p:nvPicPr>
            <p:cNvPr id="1038" name="Picture 37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837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38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46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39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559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0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650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1" descr="minedu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84" t="7092" r="81537" b="-19858"/>
            <a:stretch>
              <a:fillRect/>
            </a:stretch>
          </p:blipFill>
          <p:spPr bwMode="auto">
            <a:xfrm>
              <a:off x="1741" y="284"/>
              <a:ext cx="96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853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3600">
          <a:solidFill>
            <a:srgbClr val="0066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gia_rk" TargetMode="External"/><Relationship Id="rId2" Type="http://schemas.openxmlformats.org/officeDocument/2006/relationships/hyperlink" Target="http://minedu.karelia.pro/" TargetMode="External"/><Relationship Id="rId1" Type="http://schemas.openxmlformats.org/officeDocument/2006/relationships/slideLayout" Target="../slideLayouts/slideLayout184.xml"/><Relationship Id="rId4" Type="http://schemas.openxmlformats.org/officeDocument/2006/relationships/hyperlink" Target="https://coko.karelia.ru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D2BFD8F9AC311FC55285BDC2DB40517EBB35618E602B90C0F312DD01413588395CC4BCBCB16365bAkEI" TargetMode="Externa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920" y="453649"/>
            <a:ext cx="8228160" cy="1700818"/>
          </a:xfrm>
        </p:spPr>
        <p:txBody>
          <a:bodyPr tIns="35187"/>
          <a:lstStyle/>
          <a:p>
            <a:pPr eaLnBrk="1">
              <a:tabLst>
                <a:tab pos="656378" algn="l"/>
                <a:tab pos="1312751" algn="l"/>
                <a:tab pos="1969133" algn="l"/>
                <a:tab pos="2625509" algn="l"/>
                <a:tab pos="3281886" algn="l"/>
                <a:tab pos="3938265" algn="l"/>
                <a:tab pos="4594642" algn="l"/>
                <a:tab pos="5251020" algn="l"/>
                <a:tab pos="5907396" algn="l"/>
                <a:tab pos="6563775" algn="l"/>
                <a:tab pos="7220152" algn="l"/>
                <a:tab pos="7876529" algn="l"/>
              </a:tabLst>
            </a:pPr>
            <a:r>
              <a:rPr lang="ru-RU" altLang="ru-RU" dirty="0" smtClean="0"/>
              <a:t>Государственная итоговая аттестация выпускников </a:t>
            </a:r>
            <a:br>
              <a:rPr lang="ru-RU" altLang="ru-RU" dirty="0" smtClean="0"/>
            </a:br>
            <a:r>
              <a:rPr lang="ru-RU" altLang="ru-RU" dirty="0" smtClean="0"/>
              <a:t>9 классов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708480" y="5620915"/>
            <a:ext cx="7771680" cy="826647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None/>
              <a:tabLst>
                <a:tab pos="656378" algn="l"/>
                <a:tab pos="1312751" algn="l"/>
                <a:tab pos="1969133" algn="l"/>
                <a:tab pos="2625509" algn="l"/>
                <a:tab pos="3281886" algn="l"/>
                <a:tab pos="3938265" algn="l"/>
                <a:tab pos="4594642" algn="l"/>
                <a:tab pos="5251020" algn="l"/>
                <a:tab pos="5907396" algn="l"/>
                <a:tab pos="6563775" algn="l"/>
                <a:tab pos="7220152" algn="l"/>
              </a:tabLst>
            </a:pPr>
            <a:r>
              <a:rPr lang="ru-RU" altLang="ru-RU" dirty="0" smtClean="0"/>
              <a:t>МОУ «Лицей №13»</a:t>
            </a:r>
          </a:p>
          <a:p>
            <a:pPr marL="0" indent="0" algn="ctr" eaLnBrk="1">
              <a:spcAft>
                <a:spcPct val="0"/>
              </a:spcAft>
              <a:buNone/>
              <a:tabLst>
                <a:tab pos="656378" algn="l"/>
                <a:tab pos="1312751" algn="l"/>
                <a:tab pos="1969133" algn="l"/>
                <a:tab pos="2625509" algn="l"/>
                <a:tab pos="3281886" algn="l"/>
                <a:tab pos="3938265" algn="l"/>
                <a:tab pos="4594642" algn="l"/>
                <a:tab pos="5251020" algn="l"/>
                <a:tab pos="5907396" algn="l"/>
                <a:tab pos="6563775" algn="l"/>
                <a:tab pos="7220152" algn="l"/>
              </a:tabLst>
            </a:pPr>
            <a:r>
              <a:rPr lang="ru-RU" altLang="ru-RU" dirty="0" smtClean="0"/>
              <a:t>2019-2020 учебный год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" y="69132"/>
            <a:ext cx="1175040" cy="84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20" y="2351767"/>
            <a:ext cx="5184000" cy="267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952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Расписание ГИА-9 в 2020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679950"/>
          </a:xfrm>
          <a:solidFill>
            <a:srgbClr val="FFFFCC"/>
          </a:solidFill>
        </p:spPr>
        <p:txBody>
          <a:bodyPr/>
          <a:lstStyle/>
          <a:p>
            <a:pPr marL="0" indent="0" algn="ctr">
              <a:buNone/>
              <a:defRPr/>
            </a:pPr>
            <a:r>
              <a:rPr lang="ru-RU" dirty="0" smtClean="0"/>
              <a:t>Досрочный период</a:t>
            </a:r>
          </a:p>
          <a:p>
            <a:pPr marL="0" indent="0" algn="ctr">
              <a:buNone/>
              <a:defRPr/>
            </a:pPr>
            <a:r>
              <a:rPr lang="ru-RU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апрель-май</a:t>
            </a:r>
          </a:p>
          <a:p>
            <a:pPr marL="0" indent="0" algn="ctr">
              <a:buNone/>
              <a:defRPr/>
            </a:pPr>
            <a:r>
              <a:rPr lang="ru-RU" dirty="0" smtClean="0"/>
              <a:t>Основной </a:t>
            </a:r>
            <a:r>
              <a:rPr lang="ru-RU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период</a:t>
            </a:r>
          </a:p>
          <a:p>
            <a:pPr marL="0" indent="0" algn="ctr">
              <a:buNone/>
              <a:defRPr/>
            </a:pPr>
            <a:r>
              <a:rPr lang="ru-RU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май - июль</a:t>
            </a:r>
          </a:p>
          <a:p>
            <a:pPr marL="0" indent="0" algn="ctr">
              <a:buNone/>
              <a:defRPr/>
            </a:pPr>
            <a:r>
              <a:rPr lang="ru-RU" dirty="0" smtClean="0"/>
              <a:t>Дополнительный период </a:t>
            </a:r>
          </a:p>
          <a:p>
            <a:pPr marL="0" indent="0" algn="ctr">
              <a:buNone/>
              <a:defRPr/>
            </a:pPr>
            <a:r>
              <a:rPr lang="ru-RU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сентябрь</a:t>
            </a:r>
          </a:p>
        </p:txBody>
      </p:sp>
    </p:spTree>
    <p:extLst>
      <p:ext uri="{BB962C8B-B14F-4D97-AF65-F5344CB8AC3E}">
        <p14:creationId xmlns:p14="http://schemas.microsoft.com/office/powerpoint/2010/main" val="329257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Проверка экзаменационных работ</a:t>
            </a:r>
            <a:endParaRPr lang="ru-RU" dirty="0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457200" y="1927225"/>
            <a:ext cx="8229600" cy="4597400"/>
          </a:xfrm>
        </p:spPr>
        <p:txBody>
          <a:bodyPr/>
          <a:lstStyle/>
          <a:p>
            <a:r>
              <a:rPr lang="ru-RU" altLang="ru-RU" sz="2800"/>
              <a:t>Проверка экзаменационных работ обучающихся осуществляется предметными комиссиями по соответствующим учебным предметам</a:t>
            </a:r>
          </a:p>
          <a:p>
            <a:r>
              <a:rPr lang="ru-RU" altLang="ru-RU" sz="2800"/>
              <a:t>Каждая экзаменационная работа проверяются двумя независимыми экспертами. </a:t>
            </a:r>
          </a:p>
          <a:p>
            <a:r>
              <a:rPr lang="ru-RU" altLang="ru-RU" sz="2800">
                <a:cs typeface="Times New Roman" pitchFamily="18" charset="0"/>
              </a:rPr>
              <a:t>Обработка и проверка экзаменационных работ занимает не более </a:t>
            </a:r>
            <a:r>
              <a:rPr lang="ru-RU" altLang="ru-RU" sz="2800" b="1">
                <a:cs typeface="Times New Roman" pitchFamily="18" charset="0"/>
              </a:rPr>
              <a:t>10 календарных дней</a:t>
            </a:r>
            <a:endParaRPr lang="ru-RU" altLang="ru-RU" sz="2800" b="1"/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016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/>
              <a:t>Утверждение результатов</a:t>
            </a:r>
            <a:endParaRPr lang="ru-RU" sz="3200" dirty="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57200" y="1773241"/>
            <a:ext cx="8229600" cy="4608512"/>
          </a:xfrm>
        </p:spPr>
        <p:txBody>
          <a:bodyPr/>
          <a:lstStyle/>
          <a:p>
            <a:r>
              <a:rPr lang="ru-RU" altLang="ru-RU" sz="2000"/>
              <a:t>Утверждение результатов ГИА - в течение 1 рабочего дня с момента получения результатов проверки экзаменационных работ.</a:t>
            </a:r>
          </a:p>
          <a:p>
            <a:r>
              <a:rPr lang="ru-RU" altLang="ru-RU" sz="2000"/>
              <a:t>После утверждения результаты аттестации передаются в районы и образовательные организации для ознакомления обучающихся. </a:t>
            </a:r>
          </a:p>
          <a:p>
            <a:r>
              <a:rPr lang="ru-RU" altLang="ru-RU" sz="2000">
                <a:solidFill>
                  <a:srgbClr val="FF0000"/>
                </a:solidFill>
              </a:rPr>
              <a:t>Ознакомление</a:t>
            </a:r>
            <a:r>
              <a:rPr lang="ru-RU" altLang="ru-RU" sz="2000"/>
              <a:t> школьников </a:t>
            </a:r>
            <a:r>
              <a:rPr lang="ru-RU" altLang="ru-RU" sz="2000">
                <a:solidFill>
                  <a:srgbClr val="FF0000"/>
                </a:solidFill>
              </a:rPr>
              <a:t>с </a:t>
            </a:r>
            <a:r>
              <a:rPr lang="ru-RU" altLang="ru-RU" sz="2000"/>
              <a:t> утвержденными ГЭК </a:t>
            </a:r>
            <a:r>
              <a:rPr lang="ru-RU" altLang="ru-RU" sz="2000">
                <a:solidFill>
                  <a:srgbClr val="FF0000"/>
                </a:solidFill>
              </a:rPr>
              <a:t>результатами</a:t>
            </a:r>
            <a:r>
              <a:rPr lang="ru-RU" altLang="ru-RU" sz="2000"/>
              <a:t> ГИА  осуществляется </a:t>
            </a:r>
            <a:r>
              <a:rPr lang="ru-RU" altLang="ru-RU" sz="2000">
                <a:solidFill>
                  <a:srgbClr val="FF0000"/>
                </a:solidFill>
              </a:rPr>
              <a:t>под подпись </a:t>
            </a:r>
            <a:r>
              <a:rPr lang="ru-RU" altLang="ru-RU" sz="2000"/>
              <a:t>в течение одного рабочего дня со дня их передачи </a:t>
            </a:r>
            <a:r>
              <a:rPr lang="ru-RU" altLang="ru-RU" sz="2000">
                <a:solidFill>
                  <a:srgbClr val="FF0000"/>
                </a:solidFill>
              </a:rPr>
              <a:t>в образовательные организации</a:t>
            </a:r>
            <a:r>
              <a:rPr lang="ru-RU" altLang="ru-RU" sz="2000"/>
              <a:t>, а также в органы местного самоуправления, осуществляющие управление в сфере образования, учредителям и загранучреждениям. Указанный день считается официальным днем объявления результатов ГИА.</a:t>
            </a:r>
          </a:p>
          <a:p>
            <a:pPr>
              <a:buFontTx/>
              <a:buNone/>
            </a:pPr>
            <a:endParaRPr lang="ru-RU" altLang="ru-RU" sz="2000"/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715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Минимальные баллы</a:t>
            </a:r>
            <a:endParaRPr lang="ru-RU" dirty="0"/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457200" y="1927225"/>
            <a:ext cx="8229600" cy="4381500"/>
          </a:xfrm>
        </p:spPr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Результаты ГИА-9 признаются удовлетворительными в случае, если обучающийся по сдаваемым учебным предметам набрал минимальное количество баллов, которое устанавливается каждый год Министерством образования Республики Карелия.</a:t>
            </a:r>
          </a:p>
          <a:p>
            <a:r>
              <a:rPr lang="ru-RU" altLang="ru-RU" sz="2000"/>
              <a:t>Минимальное количество баллов, подтверждающее освоение образовательных программ основного общего образования в соответствии с федеральным государственным образовательным стандартом основного общего образования в </a:t>
            </a:r>
            <a:r>
              <a:rPr lang="ru-RU" altLang="ru-RU" sz="2000">
                <a:solidFill>
                  <a:srgbClr val="FF0000"/>
                </a:solidFill>
              </a:rPr>
              <a:t>2020 году составит: по математике - 8 баллов (не менее 2 баллов по геометрии), по русскому языку – 15 баллов.</a:t>
            </a:r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6627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ГИА-9 повторно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895850"/>
          </a:xfrm>
        </p:spPr>
        <p:txBody>
          <a:bodyPr/>
          <a:lstStyle/>
          <a:p>
            <a:pPr marL="0" indent="449124" algn="just">
              <a:buNone/>
            </a:pPr>
            <a:r>
              <a:rPr lang="ru-RU" altLang="ru-RU" sz="1800">
                <a:cs typeface="Times New Roman" pitchFamily="18" charset="0"/>
              </a:rPr>
              <a:t>Повторно к сдаче ГИА в дополнительные сроки (</a:t>
            </a:r>
            <a:r>
              <a:rPr lang="ru-RU" altLang="ru-RU" sz="1800">
                <a:solidFill>
                  <a:srgbClr val="FF0000"/>
                </a:solidFill>
                <a:cs typeface="Times New Roman" pitchFamily="18" charset="0"/>
              </a:rPr>
              <a:t>резервные дни</a:t>
            </a:r>
            <a:r>
              <a:rPr lang="ru-RU" altLang="ru-RU" sz="1800">
                <a:cs typeface="Times New Roman" pitchFamily="18" charset="0"/>
              </a:rPr>
              <a:t>) по соответствующему учебному предмету в </a:t>
            </a:r>
            <a:r>
              <a:rPr lang="ru-RU" altLang="ru-RU" sz="1800" b="1">
                <a:cs typeface="Times New Roman" pitchFamily="18" charset="0"/>
              </a:rPr>
              <a:t>текущем учебном году</a:t>
            </a:r>
            <a:r>
              <a:rPr lang="ru-RU" altLang="ru-RU" sz="1800">
                <a:cs typeface="Times New Roman" pitchFamily="18" charset="0"/>
              </a:rPr>
              <a:t> по решению ГЭК допускаются следующие обучающиеся:</a:t>
            </a:r>
          </a:p>
          <a:p>
            <a:pPr marL="0" indent="449124" algn="just">
              <a:buNone/>
            </a:pPr>
            <a:r>
              <a:rPr lang="ru-RU" altLang="ru-RU" sz="1800" b="1">
                <a:cs typeface="Times New Roman" pitchFamily="18" charset="0"/>
              </a:rPr>
              <a:t>получившие на ГИА неудовлетворительный результат не более чем по двум учебным предметам</a:t>
            </a:r>
            <a:r>
              <a:rPr lang="ru-RU" altLang="ru-RU" sz="1800"/>
              <a:t> (</a:t>
            </a:r>
            <a:r>
              <a:rPr lang="ru-RU" altLang="ru-RU" sz="1600"/>
              <a:t>кроме участников ГИА, проходящих ГИА только по обязательным учебным предметам)</a:t>
            </a:r>
            <a:r>
              <a:rPr lang="ru-RU" altLang="ru-RU" sz="1600">
                <a:cs typeface="Times New Roman" pitchFamily="18" charset="0"/>
              </a:rPr>
              <a:t>;</a:t>
            </a:r>
          </a:p>
          <a:p>
            <a:pPr marL="0" indent="449124" algn="just">
              <a:buNone/>
            </a:pPr>
            <a:r>
              <a:rPr lang="ru-RU" altLang="ru-RU" sz="1800" b="1">
                <a:cs typeface="Times New Roman" pitchFamily="18" charset="0"/>
              </a:rPr>
              <a:t>не явившиеся на экзамены по уважительным причинам</a:t>
            </a:r>
            <a:r>
              <a:rPr lang="ru-RU" altLang="ru-RU" sz="1800">
                <a:cs typeface="Times New Roman" pitchFamily="18" charset="0"/>
              </a:rPr>
              <a:t> (болезнь или иные обстоятельства, подтвержденные документально);</a:t>
            </a:r>
          </a:p>
          <a:p>
            <a:pPr marL="0" indent="449124" algn="just">
              <a:buNone/>
            </a:pPr>
            <a:r>
              <a:rPr lang="ru-RU" altLang="ru-RU" sz="1800" b="1">
                <a:cs typeface="Times New Roman" pitchFamily="18" charset="0"/>
              </a:rPr>
              <a:t>не завершившие выполнение экзаменационной работы по уважительным причинам </a:t>
            </a:r>
            <a:r>
              <a:rPr lang="ru-RU" altLang="ru-RU" sz="1800">
                <a:cs typeface="Times New Roman" pitchFamily="18" charset="0"/>
              </a:rPr>
              <a:t>(болезнь или иные обстоятельства, подтвержденные документально);</a:t>
            </a:r>
          </a:p>
          <a:p>
            <a:pPr marL="0" indent="449124" algn="just">
              <a:buNone/>
            </a:pPr>
            <a:r>
              <a:rPr lang="ru-RU" altLang="ru-RU" sz="1800" b="1">
                <a:cs typeface="Times New Roman" pitchFamily="18" charset="0"/>
              </a:rPr>
              <a:t>апелляция которых о нарушении установленного порядка проведения ГИА конфликтной комиссией была удовлетворена</a:t>
            </a:r>
            <a:r>
              <a:rPr lang="ru-RU" altLang="ru-RU" sz="1800">
                <a:cs typeface="Times New Roman" pitchFamily="18" charset="0"/>
              </a:rPr>
              <a:t>;</a:t>
            </a:r>
          </a:p>
          <a:p>
            <a:pPr marL="0" indent="449124" algn="just">
              <a:buNone/>
            </a:pPr>
            <a:r>
              <a:rPr lang="ru-RU" altLang="ru-RU" sz="1800" b="1">
                <a:cs typeface="Times New Roman" pitchFamily="18" charset="0"/>
              </a:rPr>
              <a:t>результаты которых были аннулированы ГЭК в случае выявления фактов нарушений установленного порядка проведения ГИА</a:t>
            </a:r>
            <a:r>
              <a:rPr lang="ru-RU" altLang="ru-RU" sz="1800">
                <a:cs typeface="Times New Roman" pitchFamily="18" charset="0"/>
              </a:rPr>
              <a:t>, совершенных лицами, привлекаемыми к проведению ГИА, или иными (неустановленными) лицами.</a:t>
            </a:r>
          </a:p>
        </p:txBody>
      </p:sp>
    </p:spTree>
    <p:extLst>
      <p:ext uri="{BB962C8B-B14F-4D97-AF65-F5344CB8AC3E}">
        <p14:creationId xmlns:p14="http://schemas.microsoft.com/office/powerpoint/2010/main" val="622544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/>
              <a:t>Дополнительный период (сентябрь)</a:t>
            </a:r>
            <a:endParaRPr lang="ru-RU" sz="2800" dirty="0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3087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800"/>
              <a:t>Обучающимся, не прошедшим ГИА или получившим на ГИА неудовлетворительные результаты более чем по двум предметам, либо получившим повторно неудовлетворительный результат по одному из этих предметов на ГИА в дополнительные сроки (резервные дни), предоставляется право пройти ГИА по соответствующим учебным предметам не ранее </a:t>
            </a:r>
            <a:r>
              <a:rPr lang="ru-RU" altLang="ru-RU" sz="2800" b="1"/>
              <a:t>1 сентября текущего года</a:t>
            </a:r>
            <a:r>
              <a:rPr lang="ru-RU" altLang="ru-RU" sz="2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8589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/>
              <a:t>Дополнительный период (сентябрь)</a:t>
            </a:r>
            <a:endParaRPr lang="ru-RU" dirty="0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468316" y="1773241"/>
            <a:ext cx="8218487" cy="4319587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600"/>
              <a:t>Обучающимся, </a:t>
            </a:r>
            <a:r>
              <a:rPr lang="ru-RU" altLang="ru-RU" sz="2600">
                <a:solidFill>
                  <a:srgbClr val="FF0000"/>
                </a:solidFill>
              </a:rPr>
              <a:t>проходящим ГИА только по обязательным учебным предметам </a:t>
            </a:r>
            <a:r>
              <a:rPr lang="ru-RU" altLang="ru-RU" sz="2600"/>
              <a:t>(русский язык и математика), не прошедшим ГИА или получившим на ГИА неудовлетворительные результаты </a:t>
            </a:r>
            <a:r>
              <a:rPr lang="ru-RU" altLang="ru-RU" sz="2600">
                <a:solidFill>
                  <a:srgbClr val="FF0000"/>
                </a:solidFill>
              </a:rPr>
              <a:t>более чем по одному</a:t>
            </a:r>
            <a:r>
              <a:rPr lang="ru-RU" altLang="ru-RU" sz="2600"/>
              <a:t> обязательному учебному предмету, либо получившим повторно неудовлетворительный результат по одному из этих предметов на ГИА в резервные сроки, предоставляется право пройти ГИА по соответствующим учебным предметам не ранее </a:t>
            </a:r>
            <a:r>
              <a:rPr lang="ru-RU" altLang="ru-RU" sz="2600" b="1"/>
              <a:t>1 сентября текущего года</a:t>
            </a:r>
          </a:p>
          <a:p>
            <a:pPr marL="0" indent="0">
              <a:buNone/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192156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ъект 2"/>
          <p:cNvSpPr>
            <a:spLocks noGrp="1"/>
          </p:cNvSpPr>
          <p:nvPr>
            <p:ph type="body" idx="1"/>
          </p:nvPr>
        </p:nvSpPr>
        <p:spPr>
          <a:xfrm>
            <a:off x="755652" y="4076703"/>
            <a:ext cx="7772400" cy="2016125"/>
          </a:xfrm>
        </p:spPr>
        <p:txBody>
          <a:bodyPr/>
          <a:lstStyle/>
          <a:p>
            <a:pPr algn="ctr"/>
            <a:r>
              <a:rPr lang="ru-RU" altLang="ru-RU" b="1" smtClean="0"/>
              <a:t>Жашкова Ирина Владимировна</a:t>
            </a:r>
          </a:p>
          <a:p>
            <a:pPr algn="ctr"/>
            <a:r>
              <a:rPr lang="ru-RU" altLang="ru-RU" b="1" smtClean="0"/>
              <a:t>тел. (8142) 717-327, </a:t>
            </a:r>
            <a:r>
              <a:rPr lang="en-US" altLang="ru-RU" b="1" smtClean="0">
                <a:solidFill>
                  <a:srgbClr val="0066FF"/>
                </a:solidFill>
              </a:rPr>
              <a:t>gia9</a:t>
            </a:r>
            <a:r>
              <a:rPr lang="ru-RU" altLang="ru-RU" b="1" smtClean="0">
                <a:solidFill>
                  <a:srgbClr val="0066FF"/>
                </a:solidFill>
              </a:rPr>
              <a:t>@minedu.karelia.ru</a:t>
            </a:r>
          </a:p>
          <a:p>
            <a:pPr algn="ctr"/>
            <a:endParaRPr lang="ru-RU" altLang="ru-RU" b="1" smtClean="0"/>
          </a:p>
          <a:p>
            <a:pPr algn="ctr"/>
            <a:r>
              <a:rPr lang="en-US" altLang="ru-RU" b="1" smtClean="0">
                <a:solidFill>
                  <a:srgbClr val="0066FF"/>
                </a:solidFill>
              </a:rPr>
              <a:t>http://minedu.karelia.pro, </a:t>
            </a:r>
          </a:p>
          <a:p>
            <a:pPr algn="ctr"/>
            <a:r>
              <a:rPr lang="en-US" altLang="ru-RU" b="1" smtClean="0">
                <a:solidFill>
                  <a:srgbClr val="0066FF"/>
                </a:solidFill>
              </a:rPr>
              <a:t>https://vk.com/gia_rk,</a:t>
            </a:r>
          </a:p>
          <a:p>
            <a:pPr algn="ctr"/>
            <a:r>
              <a:rPr lang="en-US" altLang="ru-RU" b="1" smtClean="0">
                <a:solidFill>
                  <a:srgbClr val="0066FF"/>
                </a:solidFill>
              </a:rPr>
              <a:t>https://coko.karelia.ru</a:t>
            </a:r>
          </a:p>
          <a:p>
            <a:pPr algn="ctr"/>
            <a:endParaRPr lang="en-US" altLang="ru-RU" b="1" smtClean="0">
              <a:solidFill>
                <a:srgbClr val="0066FF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1412875"/>
            <a:ext cx="7772400" cy="2160588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Горячая </a:t>
            </a:r>
            <a:r>
              <a:rPr lang="ru-RU" dirty="0"/>
              <a:t>линия ГИА-9</a:t>
            </a:r>
            <a:br>
              <a:rPr lang="ru-RU" dirty="0"/>
            </a:br>
            <a:r>
              <a:rPr lang="ru-RU" dirty="0"/>
              <a:t>в Республике Карелия</a:t>
            </a:r>
            <a:br>
              <a:rPr lang="ru-RU" dirty="0"/>
            </a:br>
            <a:r>
              <a:rPr lang="ru-RU" dirty="0" smtClean="0"/>
              <a:t>(8142) 717-327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0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6" y="1484313"/>
            <a:ext cx="8218487" cy="460851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altLang="ru-RU" sz="2000" b="1" dirty="0">
                <a:solidFill>
                  <a:srgbClr val="0066FF"/>
                </a:solidFill>
                <a:hlinkClick r:id="rId2"/>
              </a:rPr>
              <a:t>http://</a:t>
            </a:r>
            <a:r>
              <a:rPr lang="en-US" altLang="ru-RU" sz="2000" b="1" dirty="0">
                <a:solidFill>
                  <a:srgbClr val="0066FF"/>
                </a:solidFill>
                <a:hlinkClick r:id="rId2"/>
              </a:rPr>
              <a:t>minedu.karelia.pro</a:t>
            </a:r>
            <a:r>
              <a:rPr lang="ru-RU" altLang="ru-RU" sz="2000" b="1" dirty="0">
                <a:solidFill>
                  <a:srgbClr val="0066FF"/>
                </a:solidFill>
              </a:rPr>
              <a:t> – расписание ГИА-9, примерный график ознакомления с результатами, примерный график рассмотрения апелляций, нормативные правовые акты по вопросам проведения ГИА-9 </a:t>
            </a:r>
          </a:p>
          <a:p>
            <a:pPr marL="0" indent="0" algn="ctr">
              <a:buNone/>
              <a:defRPr/>
            </a:pPr>
            <a:endParaRPr lang="en-US" altLang="ru-RU" sz="2000" b="1" dirty="0">
              <a:solidFill>
                <a:srgbClr val="0066FF"/>
              </a:solidFill>
            </a:endParaRPr>
          </a:p>
          <a:p>
            <a:pPr marL="0" indent="0" algn="ctr">
              <a:buNone/>
              <a:defRPr/>
            </a:pPr>
            <a:r>
              <a:rPr lang="en-US" altLang="ru-RU" sz="2000" b="1" dirty="0">
                <a:solidFill>
                  <a:srgbClr val="0066FF"/>
                </a:solidFill>
                <a:hlinkClick r:id="rId3"/>
              </a:rPr>
              <a:t>https://</a:t>
            </a:r>
            <a:r>
              <a:rPr lang="en-US" altLang="ru-RU" sz="2000" b="1" dirty="0">
                <a:solidFill>
                  <a:srgbClr val="0066FF"/>
                </a:solidFill>
                <a:hlinkClick r:id="rId3"/>
              </a:rPr>
              <a:t>vk.com/gia_rk</a:t>
            </a:r>
            <a:r>
              <a:rPr lang="ru-RU" altLang="ru-RU" sz="2000" b="1" dirty="0">
                <a:solidFill>
                  <a:srgbClr val="0066FF"/>
                </a:solidFill>
              </a:rPr>
              <a:t> - оперативная информация по вопросам проведения ГИА-9 и ответы на вопросы, актуальная информацию о времени и месте рассмотрения апелляций, </a:t>
            </a:r>
          </a:p>
          <a:p>
            <a:pPr marL="0" indent="0" algn="ctr">
              <a:buNone/>
              <a:defRPr/>
            </a:pPr>
            <a:endParaRPr lang="ru-RU" altLang="ru-RU" sz="2000" b="1" dirty="0">
              <a:solidFill>
                <a:srgbClr val="0066FF"/>
              </a:solidFill>
            </a:endParaRPr>
          </a:p>
          <a:p>
            <a:pPr marL="0" indent="0" algn="ctr">
              <a:buNone/>
              <a:defRPr/>
            </a:pPr>
            <a:r>
              <a:rPr lang="en-US" altLang="ru-RU" sz="2000" b="1" dirty="0">
                <a:solidFill>
                  <a:srgbClr val="0066FF"/>
                </a:solidFill>
                <a:hlinkClick r:id="rId4"/>
              </a:rPr>
              <a:t>https</a:t>
            </a:r>
            <a:r>
              <a:rPr lang="en-US" altLang="ru-RU" sz="2000" b="1" dirty="0">
                <a:solidFill>
                  <a:srgbClr val="0066FF"/>
                </a:solidFill>
                <a:hlinkClick r:id="rId4"/>
              </a:rPr>
              <a:t>://</a:t>
            </a:r>
            <a:r>
              <a:rPr lang="en-US" altLang="ru-RU" sz="2000" b="1" dirty="0">
                <a:solidFill>
                  <a:srgbClr val="0066FF"/>
                </a:solidFill>
                <a:hlinkClick r:id="rId4"/>
              </a:rPr>
              <a:t>coko.karelia.ru</a:t>
            </a:r>
            <a:r>
              <a:rPr lang="ru-RU" altLang="ru-RU" sz="2000" b="1" dirty="0">
                <a:solidFill>
                  <a:srgbClr val="0066FF"/>
                </a:solidFill>
              </a:rPr>
              <a:t> - в тестовом режиме запущен Сервис просмотра результатов и бланков ГИА-9, аналитические и методические материалы по ГИА-9</a:t>
            </a:r>
            <a:endParaRPr lang="en-US" altLang="ru-RU" sz="2000" b="1" dirty="0">
              <a:solidFill>
                <a:srgbClr val="0066FF"/>
              </a:solidFill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6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908723"/>
            <a:ext cx="7522096" cy="259471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Итоговое собеседование по русскому языку в 9 классе</a:t>
            </a:r>
            <a:br>
              <a:rPr lang="ru-RU" dirty="0"/>
            </a:br>
            <a:r>
              <a:rPr lang="ru-RU" dirty="0"/>
              <a:t>2019-2020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80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65039" y="116632"/>
            <a:ext cx="8082409" cy="1143000"/>
          </a:xfrm>
        </p:spPr>
        <p:txBody>
          <a:bodyPr>
            <a:noAutofit/>
          </a:bodyPr>
          <a:lstStyle/>
          <a:p>
            <a:pPr algn="ctr" eaLnBrk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 Родители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</a:t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подпись информируются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1673225"/>
            <a:ext cx="8100392" cy="4780111"/>
          </a:xfrm>
        </p:spPr>
        <p:txBody>
          <a:bodyPr>
            <a:normAutofit/>
          </a:bodyPr>
          <a:lstStyle/>
          <a:p>
            <a:pPr marL="3175" indent="379413"/>
            <a:r>
              <a:rPr lang="ru-RU" altLang="ru-RU" sz="2500" dirty="0"/>
              <a:t>о сроках, местах и порядке подачи заявлений на прохождение ГИА,</a:t>
            </a:r>
          </a:p>
          <a:p>
            <a:pPr marL="3175" indent="379413"/>
            <a:r>
              <a:rPr lang="ru-RU" altLang="ru-RU" sz="2500" dirty="0"/>
              <a:t> о порядке проведения ГИА, в том числе об основаниях для удаления с экзамена, изменения или аннулирования результатов ГИА, </a:t>
            </a:r>
          </a:p>
          <a:p>
            <a:pPr marL="3175" indent="379413"/>
            <a:r>
              <a:rPr lang="ru-RU" altLang="ru-RU" sz="2500" dirty="0"/>
              <a:t>о ведении в ППЭ видеозаписи, </a:t>
            </a:r>
          </a:p>
          <a:p>
            <a:pPr marL="3175" indent="379413"/>
            <a:r>
              <a:rPr lang="ru-RU" altLang="ru-RU" sz="2500" dirty="0"/>
              <a:t>о порядке подачи апелляций о нарушении установленного порядка проведения ГИА и о несогласии с выставленными баллами, </a:t>
            </a:r>
          </a:p>
          <a:p>
            <a:pPr marL="3175" indent="379413"/>
            <a:r>
              <a:rPr lang="ru-RU" altLang="ru-RU" sz="2500" dirty="0"/>
              <a:t>о времени и месте ознакомления с результатами ГИА, а также о результатах ГИА, полученных обучающимися;</a:t>
            </a:r>
          </a:p>
          <a:p>
            <a:pPr marL="457200" indent="-457200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29079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3" y="476673"/>
            <a:ext cx="6768752" cy="4893647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Порядком проведения государственной итоговой аттестации по образовательным программам основного общего образования, утвержденным приказом Министерства Просвещения Российской Федерации и Федеральной службы по надзору в сфере образования и науки от 7 ноября 2018 года № 189/1513 (далее – Порядок проведения ГИА-9)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 в 9 классе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для обучающихся, экстернов во вторую среду февраля по текстам, темам и заданиям, сформированным по часовым поясам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6341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5070"/>
            <a:ext cx="7488832" cy="2062103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«зачета» на итоговом собеседовании -  обязательное условие допуска к государственной итоговой аттестации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2276872"/>
            <a:ext cx="7560840" cy="954107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итогового собеседования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девятиклассников</a:t>
            </a:r>
            <a:endParaRPr lang="ru-RU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6416" y="3501011"/>
            <a:ext cx="3487237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г</a:t>
            </a:r>
            <a:endParaRPr lang="ru-RU" sz="32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221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7"/>
            <a:ext cx="8460432" cy="4031873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для обучающихся:</a:t>
            </a:r>
          </a:p>
          <a:p>
            <a:pPr indent="442775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-получивших «незачет» по итоговому собеседованию,</a:t>
            </a:r>
          </a:p>
          <a:p>
            <a:pPr indent="442775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-отсутствующих по уважительной причине (болезнь или иные обстоятельства),</a:t>
            </a:r>
          </a:p>
          <a:p>
            <a:pPr indent="442775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завершивших итоговое собеседование по русскому языку (болезнь или иные обстоятельства)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4653137"/>
            <a:ext cx="4572000" cy="1077218"/>
          </a:xfrm>
          <a:prstGeom prst="rect">
            <a:avLst/>
          </a:prstGeom>
        </p:spPr>
        <p:txBody>
          <a:bodyPr lIns="91410" tIns="45706" rIns="91410" bIns="45706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марта 2020 г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мая 2020 г</a:t>
            </a:r>
          </a:p>
        </p:txBody>
      </p:sp>
    </p:spTree>
    <p:extLst>
      <p:ext uri="{BB962C8B-B14F-4D97-AF65-F5344CB8AC3E}">
        <p14:creationId xmlns:p14="http://schemas.microsoft.com/office/powerpoint/2010/main" val="3301805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60648"/>
            <a:ext cx="7236296" cy="1077218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заявлений на прохождение итогового собеседования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5" y="1916832"/>
            <a:ext cx="7632848" cy="3785652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учреждение (каждый девятиклассник подает заявление на прохождение итогового собеседования по русскому языку в своей школе)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5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6" y="764704"/>
            <a:ext cx="7704856" cy="5016758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indent="722088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 выпускников 9-х классов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индивидуально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каждым участником. 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088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–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088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ограниченными возможностями здоровья, детей-инвалидов, инвалидов продолжительность итогового собеседования по русскому языку увеличивается на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минут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680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66235"/>
            <a:ext cx="7488832" cy="3539430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собеседования включает следующие типы заданий:</a:t>
            </a:r>
          </a:p>
          <a:p>
            <a:pPr marL="457059" indent="-192029">
              <a:buFont typeface="Arial" panose="020B0604020202020204" pitchFamily="34" charset="0"/>
              <a:buChar char="•"/>
              <a:tabLst>
                <a:tab pos="722088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текста вслух;</a:t>
            </a:r>
          </a:p>
          <a:p>
            <a:pPr marL="457059" indent="-192029">
              <a:buFont typeface="Arial" panose="020B0604020202020204" pitchFamily="34" charset="0"/>
              <a:buChar char="•"/>
              <a:tabLst>
                <a:tab pos="722088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текста с привлечением дополнительной информации;</a:t>
            </a:r>
          </a:p>
          <a:p>
            <a:pPr marL="457059" indent="-192029">
              <a:buFont typeface="Arial" panose="020B0604020202020204" pitchFamily="34" charset="0"/>
              <a:buChar char="•"/>
              <a:tabLst>
                <a:tab pos="722088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монологическое высказывание по одной из выбранных тем;</a:t>
            </a:r>
          </a:p>
          <a:p>
            <a:pPr marL="457059" indent="-192029">
              <a:buFont typeface="Arial" panose="020B0604020202020204" pitchFamily="34" charset="0"/>
              <a:buChar char="•"/>
              <a:tabLst>
                <a:tab pos="722088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с экзаменатором-собеседником.</a:t>
            </a:r>
          </a:p>
        </p:txBody>
      </p:sp>
    </p:spTree>
    <p:extLst>
      <p:ext uri="{BB962C8B-B14F-4D97-AF65-F5344CB8AC3E}">
        <p14:creationId xmlns:p14="http://schemas.microsoft.com/office/powerpoint/2010/main" val="953302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/>
            <a:r>
              <a:rPr lang="ru-RU" altLang="ru-RU" sz="2900" dirty="0"/>
              <a:t>УСТНОЕ СОБЕСЕДОВАНИЕ</a:t>
            </a:r>
            <a:br>
              <a:rPr lang="ru-RU" altLang="ru-RU" sz="2900" dirty="0"/>
            </a:br>
            <a:r>
              <a:rPr lang="ru-RU" altLang="ru-RU" sz="2900" dirty="0"/>
              <a:t>по РУССКОМУ ЯЗЫКУ</a:t>
            </a:r>
            <a:br>
              <a:rPr lang="ru-RU" altLang="ru-RU" sz="2900" dirty="0"/>
            </a:br>
            <a:r>
              <a:rPr lang="ru-RU" altLang="ru-RU" sz="2900" dirty="0"/>
              <a:t>для выпускников основной школы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1115616" y="1628802"/>
            <a:ext cx="7797984" cy="4680519"/>
          </a:xfrm>
        </p:spPr>
        <p:txBody>
          <a:bodyPr>
            <a:noAutofit/>
          </a:bodyPr>
          <a:lstStyle/>
          <a:p>
            <a:pPr marL="0" indent="445996"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баллов за монолог и диалог – 9.</a:t>
            </a:r>
          </a:p>
          <a:p>
            <a:pPr marL="0" indent="445996"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Если участник собеседования не приступал к выполнению задания 3, то по критериям оценивания правильности речи за выполнение заданий 3 и 4 (P2) ставится не более двух баллов.</a:t>
            </a:r>
          </a:p>
          <a:p>
            <a:pPr marL="0" indent="445996"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за выполнение всей работы – 20.</a:t>
            </a:r>
          </a:p>
          <a:p>
            <a:pPr marL="0" indent="445996"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или более баллов.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3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6000" y="296671"/>
            <a:ext cx="7920000" cy="900095"/>
          </a:xfrm>
        </p:spPr>
        <p:txBody>
          <a:bodyPr lIns="82918" tIns="41460" rIns="82918" bIns="41460">
            <a:normAutofit fontScale="90000"/>
          </a:bodyPr>
          <a:lstStyle/>
          <a:p>
            <a:pPr algn="ctr"/>
            <a:r>
              <a:rPr lang="ru-RU" altLang="ru-RU" i="1" dirty="0" smtClean="0"/>
              <a:t>Правила и процедура проведения ОГЭ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268760"/>
            <a:ext cx="8136432" cy="2808312"/>
          </a:xfrm>
        </p:spPr>
        <p:txBody>
          <a:bodyPr lIns="82918" tIns="41460" rIns="82918" bIns="41460"/>
          <a:lstStyle/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3600" dirty="0"/>
              <a:t>ОГЭ проводится в специальных пунктах проведения экзамена (ППЭ).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3600" dirty="0"/>
              <a:t>ППЭ выпускников сопровождают уполномоченные представители от образовательного учреждения, в котором они обучаются </a:t>
            </a: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971600" y="4149083"/>
            <a:ext cx="7920880" cy="24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 marL="782638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marL="90461" eaLnBrk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3200" dirty="0"/>
              <a:t> ОГЭ начинается в 10:00 по местному времени. Время прибытия на ППЭ -  </a:t>
            </a:r>
            <a:r>
              <a:rPr lang="ru-RU" altLang="ru-RU" sz="3200" dirty="0">
                <a:solidFill>
                  <a:srgbClr val="FF0000"/>
                </a:solidFill>
              </a:rPr>
              <a:t>9:15</a:t>
            </a:r>
            <a:r>
              <a:rPr lang="ru-RU" altLang="ru-RU" sz="3200" dirty="0"/>
              <a:t>.</a:t>
            </a:r>
          </a:p>
          <a:p>
            <a:pPr marL="90461" eaLnBrk="1">
              <a:lnSpc>
                <a:spcPct val="80000"/>
              </a:lnSpc>
            </a:pPr>
            <a:endParaRPr lang="ru-RU" altLang="ru-RU" sz="3200" dirty="0"/>
          </a:p>
          <a:p>
            <a:pPr marL="90461" eaLnBrk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3200" dirty="0"/>
              <a:t>Время начала и окончания экзамена фиксируется на доске.</a:t>
            </a:r>
          </a:p>
        </p:txBody>
      </p:sp>
    </p:spTree>
    <p:extLst>
      <p:ext uri="{BB962C8B-B14F-4D97-AF65-F5344CB8AC3E}">
        <p14:creationId xmlns:p14="http://schemas.microsoft.com/office/powerpoint/2010/main" val="185453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899594" y="127000"/>
            <a:ext cx="7920881" cy="106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defTabSz="449124" fontAlgn="auto">
              <a:spcAft>
                <a:spcPts val="0"/>
              </a:spcAft>
              <a:defRPr/>
            </a:pPr>
            <a:r>
              <a:rPr lang="ru-RU" sz="3200" b="1" kern="0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Что необходимо иметь при себе и можно взять с собой?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84787"/>
            <a:ext cx="7704856" cy="1077218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(паспорт)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5619" y="2887483"/>
            <a:ext cx="4385945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черную </a:t>
            </a:r>
            <a:r>
              <a:rPr lang="ru-RU" altLang="ru-RU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гелевую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ручку</a:t>
            </a:r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0670" y="3861051"/>
            <a:ext cx="7281770" cy="1384995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материалы, которые можно использовать на ОГЭ по отдельным предметам выдаются учащимся в ППЭ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214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426200"/>
            <a:ext cx="9144000" cy="431800"/>
          </a:xfrm>
          <a:prstGeom prst="rect">
            <a:avLst/>
          </a:prstGeom>
          <a:gradFill>
            <a:gsLst>
              <a:gs pos="0">
                <a:srgbClr val="179D1A">
                  <a:alpha val="68000"/>
                </a:srgbClr>
              </a:gs>
              <a:gs pos="50000">
                <a:srgbClr val="1E991B">
                  <a:alpha val="38000"/>
                </a:srgbClr>
              </a:gs>
              <a:gs pos="100000">
                <a:srgbClr val="1E991B">
                  <a:alpha val="55000"/>
                </a:srgbClr>
              </a:gs>
            </a:gsLst>
            <a:lin ang="5400000" scaled="0"/>
          </a:gradFill>
          <a:ln w="19050">
            <a:solidFill>
              <a:srgbClr val="135F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 defTabSz="407399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"/>
            <a:ext cx="9144000" cy="620713"/>
          </a:xfrm>
          <a:prstGeom prst="rect">
            <a:avLst/>
          </a:prstGeom>
          <a:gradFill>
            <a:gsLst>
              <a:gs pos="0">
                <a:srgbClr val="179D1A">
                  <a:alpha val="68000"/>
                </a:srgbClr>
              </a:gs>
              <a:gs pos="50000">
                <a:srgbClr val="1E991B">
                  <a:alpha val="38000"/>
                </a:srgbClr>
              </a:gs>
              <a:gs pos="100000">
                <a:srgbClr val="1E991B">
                  <a:alpha val="55000"/>
                </a:srgbClr>
              </a:gs>
            </a:gsLst>
            <a:lin ang="5400000" scaled="0"/>
          </a:gradFill>
          <a:ln w="19050">
            <a:solidFill>
              <a:srgbClr val="135F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 defTabSz="407399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272" name="Заголовок 3"/>
          <p:cNvSpPr>
            <a:spLocks noGrp="1"/>
          </p:cNvSpPr>
          <p:nvPr>
            <p:ph type="title"/>
          </p:nvPr>
        </p:nvSpPr>
        <p:spPr>
          <a:xfrm>
            <a:off x="0" y="115212"/>
            <a:ext cx="9144000" cy="505494"/>
          </a:xfrm>
        </p:spPr>
        <p:txBody>
          <a:bodyPr anchor="t"/>
          <a:lstStyle/>
          <a:p>
            <a:r>
              <a:rPr lang="ru-RU" altLang="ru-RU" sz="2000" b="1"/>
              <a:t>Действия в ППЭ во время экзамена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396000" y="692714"/>
            <a:ext cx="8064000" cy="34994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C00000"/>
                </a:solidFill>
              </a:rPr>
              <a:t>запрещается</a:t>
            </a:r>
          </a:p>
        </p:txBody>
      </p:sp>
      <p:sp>
        <p:nvSpPr>
          <p:cNvPr id="12297" name="TextBox 10"/>
          <p:cNvSpPr txBox="1">
            <a:spLocks noChangeArrowheads="1"/>
          </p:cNvSpPr>
          <p:nvPr/>
        </p:nvSpPr>
        <p:spPr bwMode="auto">
          <a:xfrm>
            <a:off x="298080" y="3717033"/>
            <a:ext cx="8449920" cy="8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000000"/>
                </a:solidFill>
              </a:rPr>
              <a:t>пользоваться иными предметами или средствами, не допущенными Рособрнадзором к использованию в ППЭ во время экзамена, не только в аудитории, но и во всем ППЭ</a:t>
            </a:r>
          </a:p>
        </p:txBody>
      </p:sp>
      <p:sp>
        <p:nvSpPr>
          <p:cNvPr id="12298" name="TextBox 6"/>
          <p:cNvSpPr txBox="1">
            <a:spLocks noChangeArrowheads="1"/>
          </p:cNvSpPr>
          <p:nvPr/>
        </p:nvSpPr>
        <p:spPr bwMode="auto">
          <a:xfrm>
            <a:off x="298084" y="1075797"/>
            <a:ext cx="2652480" cy="112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000000"/>
                </a:solidFill>
              </a:rPr>
              <a:t>переговариваться, меняться местами, любыми материалами и предметами</a:t>
            </a: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3780000" y="1988853"/>
            <a:ext cx="1052640" cy="1379665"/>
            <a:chOff x="3663835" y="4591001"/>
            <a:chExt cx="1375809" cy="1802655"/>
          </a:xfrm>
        </p:grpSpPr>
        <p:pic>
          <p:nvPicPr>
            <p:cNvPr id="11297" name="Picture 12" descr="D:\!МолодыеТихоновы-Е.В\!Работа-сделать\РЦОИ\1088118-Clipart-3d-Teeny-White-Person-Talking-On-Two-Phones-Royalty-Free-CGI-Illustration.jpg"/>
            <p:cNvPicPr>
              <a:picLocks noChangeAspect="1" noChangeArrowheads="1"/>
            </p:cNvPicPr>
            <p:nvPr/>
          </p:nvPicPr>
          <p:blipFill>
            <a:blip r:embed="rId3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85" b="1582"/>
            <a:stretch>
              <a:fillRect/>
            </a:stretch>
          </p:blipFill>
          <p:spPr bwMode="auto">
            <a:xfrm>
              <a:off x="3663835" y="4591001"/>
              <a:ext cx="1375809" cy="1802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10" descr="D:\!МолодыеТихоновы-Е.В\!Работа-сделать\РЦОИ\17693_732062542_medium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lum bright="-20000" contrast="40000"/>
              <a:extLst/>
            </a:blip>
            <a:srcRect l="12032" t="24286" r="22120" b="10874"/>
            <a:stretch/>
          </p:blipFill>
          <p:spPr bwMode="auto">
            <a:xfrm>
              <a:off x="3923928" y="4653136"/>
              <a:ext cx="804417" cy="792088"/>
            </a:xfrm>
            <a:prstGeom prst="ellipse">
              <a:avLst/>
            </a:prstGeom>
            <a:noFill/>
            <a:extLst/>
          </p:spPr>
        </p:pic>
      </p:grpSp>
      <p:pic>
        <p:nvPicPr>
          <p:cNvPr id="4" name="Picture 11" descr="D:\!МолодыеТихоновы-Е.В\!Работа-сделать\РЦОИ\pinac2.jpg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7068" t="7313" r="8087" b="8156"/>
          <a:stretch/>
        </p:blipFill>
        <p:spPr bwMode="auto">
          <a:xfrm>
            <a:off x="5364088" y="1875800"/>
            <a:ext cx="1125298" cy="1121152"/>
          </a:xfrm>
          <a:prstGeom prst="ellipse">
            <a:avLst/>
          </a:prstGeom>
          <a:noFill/>
          <a:extLst/>
        </p:spPr>
      </p:pic>
      <p:pic>
        <p:nvPicPr>
          <p:cNvPr id="12301" name="Picture 14" descr="D:\!МолодыеТихоновы-Е.В\!Работа-сделать\РЦОИ\223007-3d-Teeny-Person-Thinking-Over-A-Prohibited-Sign.jpg"/>
          <p:cNvPicPr>
            <a:picLocks noChangeAspect="1" noChangeArrowheads="1"/>
          </p:cNvPicPr>
          <p:nvPr/>
        </p:nvPicPr>
        <p:blipFill>
          <a:blip r:embed="rId6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900004" y="2284083"/>
            <a:ext cx="1368000" cy="139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Box 6"/>
          <p:cNvSpPr txBox="1">
            <a:spLocks noChangeArrowheads="1"/>
          </p:cNvSpPr>
          <p:nvPr/>
        </p:nvSpPr>
        <p:spPr bwMode="auto">
          <a:xfrm>
            <a:off x="3126244" y="1070035"/>
            <a:ext cx="2381760" cy="8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000000"/>
                </a:solidFill>
              </a:rPr>
              <a:t>использовать мобильную и иную связь</a:t>
            </a:r>
          </a:p>
        </p:txBody>
      </p:sp>
      <p:sp>
        <p:nvSpPr>
          <p:cNvPr id="12303" name="TextBox 6"/>
          <p:cNvSpPr txBox="1">
            <a:spLocks noChangeArrowheads="1"/>
          </p:cNvSpPr>
          <p:nvPr/>
        </p:nvSpPr>
        <p:spPr bwMode="auto">
          <a:xfrm>
            <a:off x="5860802" y="1052752"/>
            <a:ext cx="2383200" cy="60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000000"/>
                </a:solidFill>
              </a:rPr>
              <a:t>вести фото и видео съемку, звукозапись</a:t>
            </a:r>
          </a:p>
        </p:txBody>
      </p:sp>
      <p:grpSp>
        <p:nvGrpSpPr>
          <p:cNvPr id="7" name="Группа 33"/>
          <p:cNvGrpSpPr>
            <a:grpSpLocks/>
          </p:cNvGrpSpPr>
          <p:nvPr/>
        </p:nvGrpSpPr>
        <p:grpSpPr bwMode="auto">
          <a:xfrm>
            <a:off x="7722724" y="1915403"/>
            <a:ext cx="1062720" cy="1121878"/>
            <a:chOff x="7326313" y="2164209"/>
            <a:chExt cx="1062037" cy="1120775"/>
          </a:xfrm>
        </p:grpSpPr>
        <p:pic>
          <p:nvPicPr>
            <p:cNvPr id="11293" name="Picture 13" descr="D:\!МолодыеТихоновы-Е.В\!Работа-сделать\РЦОИ\1088009-3d-Teeny-White-Person-Camera-Man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50" b="13528"/>
            <a:stretch>
              <a:fillRect/>
            </a:stretch>
          </p:blipFill>
          <p:spPr bwMode="auto">
            <a:xfrm>
              <a:off x="7336284" y="2164209"/>
              <a:ext cx="1052066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294" name="Группа 6"/>
            <p:cNvGrpSpPr>
              <a:grpSpLocks/>
            </p:cNvGrpSpPr>
            <p:nvPr/>
          </p:nvGrpSpPr>
          <p:grpSpPr bwMode="auto">
            <a:xfrm>
              <a:off x="7326313" y="2185507"/>
              <a:ext cx="1028417" cy="1010126"/>
              <a:chOff x="3889723" y="3717032"/>
              <a:chExt cx="1383905" cy="1295277"/>
            </a:xfrm>
          </p:grpSpPr>
          <p:sp>
            <p:nvSpPr>
              <p:cNvPr id="3" name="Овал 2"/>
              <p:cNvSpPr/>
              <p:nvPr/>
            </p:nvSpPr>
            <p:spPr>
              <a:xfrm>
                <a:off x="3889723" y="3717396"/>
                <a:ext cx="1384606" cy="1295105"/>
              </a:xfrm>
              <a:prstGeom prst="ellipse">
                <a:avLst/>
              </a:prstGeom>
              <a:noFill/>
              <a:ln w="88900">
                <a:solidFill>
                  <a:srgbClr val="FF0000">
                    <a:alpha val="9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07399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" name="Прямая соединительная линия 4"/>
              <p:cNvCxnSpPr>
                <a:stCxn id="3" idx="1"/>
                <a:endCxn id="3" idx="5"/>
              </p:cNvCxnSpPr>
              <p:nvPr/>
            </p:nvCxnSpPr>
            <p:spPr>
              <a:xfrm>
                <a:off x="4093056" y="3905573"/>
                <a:ext cx="977940" cy="918750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" name="Прямая соединительная линия 12"/>
          <p:cNvCxnSpPr/>
          <p:nvPr/>
        </p:nvCxnSpPr>
        <p:spPr>
          <a:xfrm>
            <a:off x="515520" y="4581121"/>
            <a:ext cx="801792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06" name="Picture 16" descr="D:\!МолодыеТихоновы-Е.В\!Работа-сделать\РЦОИ\1088106-3d-Teeny-White-Person-Going-To-The-Restroom.jpg"/>
          <p:cNvPicPr>
            <a:picLocks noChangeAspect="1" noChangeArrowheads="1"/>
          </p:cNvPicPr>
          <p:nvPr/>
        </p:nvPicPr>
        <p:blipFill>
          <a:blip r:embed="rId8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4"/>
          <a:stretch>
            <a:fillRect/>
          </a:stretch>
        </p:blipFill>
        <p:spPr bwMode="auto">
          <a:xfrm>
            <a:off x="2520002" y="4761143"/>
            <a:ext cx="828000" cy="84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396000" y="692716"/>
            <a:ext cx="8064000" cy="3686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1" name="Группа 32"/>
          <p:cNvGrpSpPr>
            <a:grpSpLocks/>
          </p:cNvGrpSpPr>
          <p:nvPr/>
        </p:nvGrpSpPr>
        <p:grpSpPr bwMode="auto">
          <a:xfrm>
            <a:off x="6560642" y="2642682"/>
            <a:ext cx="1029600" cy="1080113"/>
            <a:chOff x="1691680" y="4725144"/>
            <a:chExt cx="1028417" cy="1080120"/>
          </a:xfrm>
        </p:grpSpPr>
        <p:pic>
          <p:nvPicPr>
            <p:cNvPr id="11289" name="Picture 2" descr="X:\11_Тихонов\2012\презент2012\221960-3d-Teeny-Person-Using-A-Microphone-1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12"/>
            <a:stretch>
              <a:fillRect/>
            </a:stretch>
          </p:blipFill>
          <p:spPr bwMode="auto">
            <a:xfrm>
              <a:off x="1790701" y="4774218"/>
              <a:ext cx="804378" cy="1031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290" name="Группа 6"/>
            <p:cNvGrpSpPr>
              <a:grpSpLocks/>
            </p:cNvGrpSpPr>
            <p:nvPr/>
          </p:nvGrpSpPr>
          <p:grpSpPr bwMode="auto">
            <a:xfrm>
              <a:off x="1691680" y="4725144"/>
              <a:ext cx="1028417" cy="1010126"/>
              <a:chOff x="3889723" y="3717032"/>
              <a:chExt cx="1383905" cy="1295277"/>
            </a:xfrm>
          </p:grpSpPr>
          <p:sp>
            <p:nvSpPr>
              <p:cNvPr id="31" name="Овал 30"/>
              <p:cNvSpPr/>
              <p:nvPr/>
            </p:nvSpPr>
            <p:spPr>
              <a:xfrm>
                <a:off x="3889723" y="3717032"/>
                <a:ext cx="1383905" cy="1294541"/>
              </a:xfrm>
              <a:prstGeom prst="ellipse">
                <a:avLst/>
              </a:prstGeom>
              <a:noFill/>
              <a:ln w="88900">
                <a:solidFill>
                  <a:srgbClr val="FF0000">
                    <a:alpha val="9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07399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2" name="Прямая соединительная линия 31"/>
              <p:cNvCxnSpPr>
                <a:stCxn id="31" idx="1"/>
                <a:endCxn id="31" idx="5"/>
              </p:cNvCxnSpPr>
              <p:nvPr/>
            </p:nvCxnSpPr>
            <p:spPr>
              <a:xfrm>
                <a:off x="4092954" y="3907242"/>
                <a:ext cx="977442" cy="915966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083" name="Picture 3" descr="X:\11_Тихонов\2012\презент2012\1087780-3d-Teeny-White-Paramedics-Loading-A-Person-Into-An-Ambulance.jpg"/>
          <p:cNvPicPr>
            <a:picLocks noChangeAspect="1" noChangeArrowheads="1"/>
          </p:cNvPicPr>
          <p:nvPr/>
        </p:nvPicPr>
        <p:blipFill>
          <a:blip r:embed="rId10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3" r="1680" b="11353"/>
          <a:stretch>
            <a:fillRect/>
          </a:stretch>
        </p:blipFill>
        <p:spPr bwMode="auto">
          <a:xfrm>
            <a:off x="540000" y="4640170"/>
            <a:ext cx="1440000" cy="108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7"/>
          <p:cNvSpPr txBox="1">
            <a:spLocks noChangeArrowheads="1"/>
          </p:cNvSpPr>
          <p:nvPr/>
        </p:nvSpPr>
        <p:spPr bwMode="auto">
          <a:xfrm>
            <a:off x="4284000" y="4689133"/>
            <a:ext cx="4468320" cy="8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000000"/>
                </a:solidFill>
              </a:rPr>
              <a:t>Выйти можно по уважительным причинам и только в сопровождении дежурного</a:t>
            </a:r>
          </a:p>
        </p:txBody>
      </p:sp>
      <p:sp>
        <p:nvSpPr>
          <p:cNvPr id="33" name="TextBox 7"/>
          <p:cNvSpPr txBox="1">
            <a:spLocks noChangeArrowheads="1"/>
          </p:cNvSpPr>
          <p:nvPr/>
        </p:nvSpPr>
        <p:spPr bwMode="auto">
          <a:xfrm>
            <a:off x="180004" y="5904622"/>
            <a:ext cx="8844480" cy="3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algn="ctr" defTabSz="40739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mtClean="0">
                <a:solidFill>
                  <a:srgbClr val="C00000"/>
                </a:solidFill>
              </a:rPr>
              <a:t>Если Вы нарушите установленные правила, Вас могут удалить с экзамена! </a:t>
            </a:r>
          </a:p>
        </p:txBody>
      </p:sp>
    </p:spTree>
    <p:extLst>
      <p:ext uri="{BB962C8B-B14F-4D97-AF65-F5344CB8AC3E}">
        <p14:creationId xmlns:p14="http://schemas.microsoft.com/office/powerpoint/2010/main" val="352420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  <p:bldP spid="12297" grpId="0"/>
      <p:bldP spid="12298" grpId="0"/>
      <p:bldP spid="12302" grpId="0"/>
      <p:bldP spid="12303" grpId="0"/>
      <p:bldP spid="29" grpId="0" animBg="1"/>
      <p:bldP spid="29" grpId="1" animBg="1"/>
      <p:bldP spid="36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41440"/>
            <a:ext cx="9126538" cy="5040312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dirty="0" smtClean="0"/>
              <a:t>С 2018 года для проведения ГИА-9 установлен</a:t>
            </a:r>
            <a:br>
              <a:rPr lang="ru-RU" dirty="0" smtClean="0"/>
            </a:br>
            <a:r>
              <a:rPr lang="ru-RU" dirty="0" smtClean="0"/>
              <a:t>новый единый Порядок </a:t>
            </a:r>
            <a:br>
              <a:rPr lang="ru-RU" dirty="0" smtClean="0"/>
            </a:br>
            <a:r>
              <a:rPr lang="ru-RU" dirty="0" smtClean="0"/>
              <a:t>на территории всей </a:t>
            </a:r>
            <a:br>
              <a:rPr lang="ru-RU" dirty="0" smtClean="0"/>
            </a:br>
            <a:r>
              <a:rPr lang="ru-RU" dirty="0" smtClean="0"/>
              <a:t>Российской Федерации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>
                <a:effectLst/>
              </a:rPr>
              <a:t>Порядок проведения государственной итоговой аттестации по образовательным программам основного общего образования, утвержденный приказом Министерства просвещения Российской </a:t>
            </a:r>
            <a:r>
              <a:rPr lang="ru-RU" sz="2000" dirty="0">
                <a:effectLst/>
              </a:rPr>
              <a:t>Федерации и Федеральной службы по надзору в сфере образования и науки  от 7 ноября 2018 года № 189/1513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1887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419874" y="16883"/>
            <a:ext cx="5240188" cy="603807"/>
          </a:xfrm>
        </p:spPr>
        <p:txBody>
          <a:bodyPr/>
          <a:lstStyle/>
          <a:p>
            <a:pPr algn="ctr" eaLnBrk="1"/>
            <a:r>
              <a:rPr lang="ru-RU" altLang="ru-RU" sz="2900" dirty="0"/>
              <a:t>ПРОВЕДЕНИЯ ГИА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620690"/>
            <a:ext cx="8100392" cy="6012681"/>
          </a:xfrm>
        </p:spPr>
        <p:txBody>
          <a:bodyPr/>
          <a:lstStyle/>
          <a:p>
            <a:pPr marL="0" indent="677722" algn="just"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продолжительность экзаменов по учебным предметам не включается время, выделенное на подготовительные мероприятия (инструктаж обучающихся, вскрытие пакетов с экзаменационными материалами, заполнение регистрационных полей экзаменационной работы, настройка технических средств).</a:t>
            </a:r>
          </a:p>
          <a:p>
            <a:pPr marL="0" indent="677722" algn="just"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30 минут и за 5 минут до окончания экзамена организаторы сообщают обучающимся о скором завершении экзамена и напоминают о необходимости перенести ответы из черновиков в листы (бланки).</a:t>
            </a:r>
          </a:p>
          <a:p>
            <a:pPr marL="0" indent="677722" algn="just"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истечении времени экзамена организаторы объявляют окончание экзамена и собирают экзаменационные материалы у обучающихся.</a:t>
            </a:r>
          </a:p>
          <a:p>
            <a:pPr algn="just" eaLnBrk="1">
              <a:buFont typeface="Times New Roman" pitchFamily="18" charset="0"/>
              <a:buNone/>
            </a:pPr>
            <a:endParaRPr lang="ru-RU" altLang="ru-RU" sz="2500" dirty="0"/>
          </a:p>
          <a:p>
            <a:pPr algn="just" eaLnBrk="1">
              <a:buFont typeface="Times New Roman" pitchFamily="18" charset="0"/>
              <a:buNone/>
            </a:pPr>
            <a:endParaRPr lang="ru-RU" altLang="ru-RU" dirty="0" smtClean="0"/>
          </a:p>
          <a:p>
            <a:pPr algn="just" eaLnBrk="1">
              <a:buFont typeface="Times New Roman" pitchFamily="18" charset="0"/>
              <a:buNone/>
            </a:pPr>
            <a:endParaRPr lang="ru-RU" altLang="ru-RU" dirty="0" smtClean="0"/>
          </a:p>
          <a:p>
            <a:pPr algn="just" eaLnBrk="1">
              <a:buFont typeface="Times New Roman" pitchFamily="18" charset="0"/>
              <a:buNone/>
            </a:pPr>
            <a:endParaRPr lang="ru-RU" altLang="ru-RU" dirty="0" smtClean="0"/>
          </a:p>
          <a:p>
            <a:pPr algn="just" eaLnBrk="1">
              <a:buFont typeface="Times New Roman" pitchFamily="18" charset="0"/>
              <a:buNone/>
            </a:pPr>
            <a:endParaRPr lang="ru-RU" altLang="ru-RU" dirty="0" smtClean="0"/>
          </a:p>
          <a:p>
            <a:pPr eaLnBrk="1">
              <a:buFont typeface="Times New Roman" pitchFamily="18" charset="0"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78747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0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921"/>
            <a:ext cx="8964000" cy="344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3" y="4206682"/>
            <a:ext cx="8809920" cy="149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82" y="5632433"/>
            <a:ext cx="8730720" cy="111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73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467"/>
            <a:ext cx="9144000" cy="26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4967"/>
            <a:ext cx="8890560" cy="304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2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467"/>
            <a:ext cx="8956800" cy="614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0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53469"/>
            <a:ext cx="9370080" cy="272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" y="3104966"/>
            <a:ext cx="9109440" cy="275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7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5" y="692696"/>
            <a:ext cx="7632848" cy="3539430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ГИА признаются удовлетворительными в случае, если обучающийся по сдаваемым учебным предметам набрал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количество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баллов,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органом исполнительной власти субъекта Российской Федерации,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осуществляющим государственное управление в сфере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090197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2000" y="332678"/>
            <a:ext cx="7129440" cy="1143480"/>
          </a:xfrm>
        </p:spPr>
        <p:txBody>
          <a:bodyPr/>
          <a:lstStyle/>
          <a:p>
            <a:r>
              <a:rPr lang="ru-RU" altLang="ru-RU" i="1" smtClean="0">
                <a:solidFill>
                  <a:srgbClr val="FF0000"/>
                </a:solidFill>
              </a:rPr>
              <a:t>Апелляция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34560" y="1594250"/>
            <a:ext cx="7920000" cy="44270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mtClean="0"/>
              <a:t>Апелляция – это письменное заявление участника ОГЭ либо о нарушении установленного порядка проведения ОГЭ, либо о несогласии с результатами ОГЭ.</a:t>
            </a:r>
          </a:p>
        </p:txBody>
      </p:sp>
    </p:spTree>
    <p:extLst>
      <p:ext uri="{BB962C8B-B14F-4D97-AF65-F5344CB8AC3E}">
        <p14:creationId xmlns:p14="http://schemas.microsoft.com/office/powerpoint/2010/main" val="390433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426200"/>
            <a:ext cx="9144000" cy="431800"/>
          </a:xfrm>
          <a:prstGeom prst="rect">
            <a:avLst/>
          </a:prstGeom>
          <a:gradFill>
            <a:gsLst>
              <a:gs pos="0">
                <a:srgbClr val="179D1A">
                  <a:alpha val="68000"/>
                </a:srgbClr>
              </a:gs>
              <a:gs pos="50000">
                <a:srgbClr val="1E991B">
                  <a:alpha val="38000"/>
                </a:srgbClr>
              </a:gs>
              <a:gs pos="100000">
                <a:srgbClr val="1E991B">
                  <a:alpha val="55000"/>
                </a:srgbClr>
              </a:gs>
            </a:gsLst>
            <a:lin ang="5400000" scaled="0"/>
          </a:gradFill>
          <a:ln w="19050">
            <a:solidFill>
              <a:srgbClr val="135F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anchor="ctr"/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9144000" cy="620713"/>
          </a:xfrm>
          <a:prstGeom prst="rect">
            <a:avLst/>
          </a:prstGeom>
          <a:gradFill>
            <a:gsLst>
              <a:gs pos="0">
                <a:srgbClr val="179D1A">
                  <a:alpha val="68000"/>
                </a:srgbClr>
              </a:gs>
              <a:gs pos="50000">
                <a:srgbClr val="1E991B">
                  <a:alpha val="38000"/>
                </a:srgbClr>
              </a:gs>
              <a:gs pos="100000">
                <a:srgbClr val="1E991B">
                  <a:alpha val="55000"/>
                </a:srgbClr>
              </a:gs>
            </a:gsLst>
            <a:lin ang="5400000" scaled="0"/>
          </a:gradFill>
          <a:ln w="19050">
            <a:solidFill>
              <a:srgbClr val="135F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anchor="ctr"/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0729" name="Заголовок 3"/>
          <p:cNvSpPr>
            <a:spLocks noGrp="1"/>
          </p:cNvSpPr>
          <p:nvPr>
            <p:ph type="title"/>
          </p:nvPr>
        </p:nvSpPr>
        <p:spPr>
          <a:xfrm>
            <a:off x="0" y="115212"/>
            <a:ext cx="9144000" cy="505494"/>
          </a:xfrm>
        </p:spPr>
        <p:txBody>
          <a:bodyPr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/>
              <a:t>Экзамен проходил с нарушениями? Результат по баллам не удовлетворил?</a:t>
            </a:r>
          </a:p>
        </p:txBody>
      </p:sp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3581280" y="652390"/>
            <a:ext cx="1962720" cy="43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400">
                <a:solidFill>
                  <a:srgbClr val="000000"/>
                </a:solidFill>
              </a:rPr>
              <a:t>Апелляции</a:t>
            </a:r>
          </a:p>
        </p:txBody>
      </p:sp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1368000" y="1592807"/>
            <a:ext cx="1872000" cy="37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по процедуре</a:t>
            </a:r>
          </a:p>
        </p:txBody>
      </p:sp>
      <p:sp>
        <p:nvSpPr>
          <p:cNvPr id="17417" name="TextBox 11"/>
          <p:cNvSpPr txBox="1">
            <a:spLocks noChangeArrowheads="1"/>
          </p:cNvSpPr>
          <p:nvPr/>
        </p:nvSpPr>
        <p:spPr bwMode="auto">
          <a:xfrm>
            <a:off x="5760000" y="1628813"/>
            <a:ext cx="1872000" cy="37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по баллам</a:t>
            </a:r>
          </a:p>
        </p:txBody>
      </p:sp>
      <p:sp>
        <p:nvSpPr>
          <p:cNvPr id="17418" name="Прямоугольник 1"/>
          <p:cNvSpPr>
            <a:spLocks noChangeArrowheads="1"/>
          </p:cNvSpPr>
          <p:nvPr/>
        </p:nvSpPr>
        <p:spPr bwMode="auto">
          <a:xfrm>
            <a:off x="306721" y="2240875"/>
            <a:ext cx="3543840" cy="95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о нарушении установленного порядка проведения ОГЭ</a:t>
            </a:r>
          </a:p>
        </p:txBody>
      </p:sp>
      <p:sp>
        <p:nvSpPr>
          <p:cNvPr id="17419" name="Прямоугольник 13"/>
          <p:cNvSpPr>
            <a:spLocks noChangeArrowheads="1"/>
          </p:cNvSpPr>
          <p:nvPr/>
        </p:nvSpPr>
        <p:spPr bwMode="auto">
          <a:xfrm>
            <a:off x="305282" y="4157718"/>
            <a:ext cx="3690720" cy="123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в день экзамена после сдачи бланков ОГЭ </a:t>
            </a:r>
            <a:r>
              <a:rPr lang="ru-RU" altLang="ru-RU" sz="2000" b="1">
                <a:solidFill>
                  <a:srgbClr val="000000"/>
                </a:solidFill>
              </a:rPr>
              <a:t>до выхода из ППЭ </a:t>
            </a:r>
            <a:r>
              <a:rPr lang="ru-RU" altLang="ru-RU" sz="2000">
                <a:solidFill>
                  <a:srgbClr val="000000"/>
                </a:solidFill>
              </a:rPr>
              <a:t>уполномоченному представителю ГЭК</a:t>
            </a:r>
          </a:p>
        </p:txBody>
      </p:sp>
      <p:sp>
        <p:nvSpPr>
          <p:cNvPr id="17420" name="Прямоугольник 14"/>
          <p:cNvSpPr>
            <a:spLocks noChangeArrowheads="1"/>
          </p:cNvSpPr>
          <p:nvPr/>
        </p:nvSpPr>
        <p:spPr bwMode="auto">
          <a:xfrm>
            <a:off x="4429442" y="4157718"/>
            <a:ext cx="4572000" cy="123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в течение двух рабочих дней после официального объявления результатов экзамена, руководителю образовательного учреждения</a:t>
            </a:r>
          </a:p>
        </p:txBody>
      </p:sp>
      <p:pic>
        <p:nvPicPr>
          <p:cNvPr id="19" name="Picture 2" descr="X:\11_Тихонов\2012\презент2012\221982-3d-Teeny-Person-With-A-Red-Exclamation-Point.jpg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8"/>
          <a:stretch>
            <a:fillRect/>
          </a:stretch>
        </p:blipFill>
        <p:spPr bwMode="auto">
          <a:xfrm>
            <a:off x="4200480" y="1232770"/>
            <a:ext cx="839520" cy="111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Дуга 20"/>
          <p:cNvSpPr/>
          <p:nvPr/>
        </p:nvSpPr>
        <p:spPr>
          <a:xfrm>
            <a:off x="4500002" y="879934"/>
            <a:ext cx="2232000" cy="1324939"/>
          </a:xfrm>
          <a:prstGeom prst="arc">
            <a:avLst>
              <a:gd name="adj1" fmla="val 16200000"/>
              <a:gd name="adj2" fmla="val 102191"/>
            </a:avLst>
          </a:prstGeom>
          <a:noFill/>
          <a:ln w="4445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20" tIns="45711" rIns="91420" bIns="45711" anchor="ctr"/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Дуга 21"/>
          <p:cNvSpPr/>
          <p:nvPr/>
        </p:nvSpPr>
        <p:spPr>
          <a:xfrm flipH="1">
            <a:off x="2268000" y="879934"/>
            <a:ext cx="2304000" cy="1438711"/>
          </a:xfrm>
          <a:prstGeom prst="arc">
            <a:avLst>
              <a:gd name="adj1" fmla="val 16200000"/>
              <a:gd name="adj2" fmla="val 129644"/>
            </a:avLst>
          </a:prstGeom>
          <a:ln w="47625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20" tIns="45711" rIns="91420" bIns="45711" anchor="ctr"/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" name="Прямоугольник 1"/>
          <p:cNvSpPr>
            <a:spLocks noChangeArrowheads="1"/>
          </p:cNvSpPr>
          <p:nvPr/>
        </p:nvSpPr>
        <p:spPr bwMode="auto">
          <a:xfrm>
            <a:off x="5329440" y="2204873"/>
            <a:ext cx="3340800" cy="94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000000"/>
                </a:solidFill>
              </a:rPr>
              <a:t>о несогласии с выставленными баллами (отметками) по ОГЭ</a:t>
            </a: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305280" y="5718841"/>
            <a:ext cx="8364960" cy="66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000">
                <a:solidFill>
                  <a:srgbClr val="C00000"/>
                </a:solidFill>
              </a:rPr>
              <a:t>На заседании Конфликтной комиссии принимаются решения об отклонении или удовлетворении апелляции</a:t>
            </a:r>
          </a:p>
        </p:txBody>
      </p: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3581280" y="3429002"/>
            <a:ext cx="1962720" cy="43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400">
                <a:solidFill>
                  <a:srgbClr val="000000"/>
                </a:solidFill>
              </a:rPr>
              <a:t>подаются</a:t>
            </a: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-5400000">
            <a:off x="2126866" y="3774645"/>
            <a:ext cx="299551" cy="161280"/>
          </a:xfrm>
          <a:prstGeom prst="leftArrow">
            <a:avLst>
              <a:gd name="adj1" fmla="val 50000"/>
              <a:gd name="adj2" fmla="val 43651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 rot="-5400000">
            <a:off x="6582945" y="3773925"/>
            <a:ext cx="299551" cy="162720"/>
          </a:xfrm>
          <a:prstGeom prst="leftArrow">
            <a:avLst>
              <a:gd name="adj1" fmla="val 50000"/>
              <a:gd name="adj2" fmla="val 43265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15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35" presetClass="path" presetSubtype="0" repeatCount="indefinite" accel="50000" decel="50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2.77778E-7 0.01481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2.77778E-7 0.01481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  <p:bldP spid="17417" grpId="0"/>
      <p:bldP spid="17418" grpId="0"/>
      <p:bldP spid="17419" grpId="0"/>
      <p:bldP spid="17420" grpId="0"/>
      <p:bldP spid="23" grpId="0"/>
      <p:bldP spid="24" grpId="0"/>
      <p:bldP spid="25" grpId="0"/>
      <p:bldP spid="28" grpId="0" animBg="1"/>
      <p:bldP spid="28" grpId="1" animBg="1"/>
      <p:bldP spid="29" grpId="0" animBg="1"/>
      <p:bldP spid="29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296863"/>
            <a:ext cx="7920037" cy="900112"/>
          </a:xfrm>
        </p:spPr>
        <p:txBody>
          <a:bodyPr>
            <a:normAutofit fontScale="90000"/>
          </a:bodyPr>
          <a:lstStyle/>
          <a:p>
            <a:r>
              <a:rPr lang="ru-RU" altLang="ru-RU" i="1" smtClean="0"/>
              <a:t>Результаты  рассмотрения апелляции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549400"/>
            <a:ext cx="6876430" cy="4427538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800" dirty="0"/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altLang="ru-RU" sz="2800" dirty="0">
                <a:solidFill>
                  <a:srgbClr val="FF0000"/>
                </a:solidFill>
              </a:rPr>
              <a:t>увеличения, так и в сторону уменьшения.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altLang="ru-RU" sz="2800" dirty="0">
              <a:solidFill>
                <a:schemeClr val="accent2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800" dirty="0"/>
              <a:t>Экзаменационная работа </a:t>
            </a:r>
            <a:r>
              <a:rPr lang="ru-RU" altLang="ru-RU" sz="2800" dirty="0">
                <a:solidFill>
                  <a:srgbClr val="FF0000"/>
                </a:solidFill>
              </a:rPr>
              <a:t>перепроверяется полностью</a:t>
            </a:r>
            <a:r>
              <a:rPr lang="ru-RU" altLang="ru-RU" sz="2800" dirty="0"/>
              <a:t>, а не отдельная ее часть. </a:t>
            </a:r>
          </a:p>
          <a:p>
            <a:pPr algn="just" eaLnBrk="1" hangingPunct="1">
              <a:lnSpc>
                <a:spcPct val="80000"/>
              </a:lnSpc>
            </a:pPr>
            <a:endParaRPr lang="ru-RU" altLang="ru-RU" sz="2800" dirty="0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800" dirty="0"/>
              <a:t>Черновики, использованные на экзамене, в качестве материалов апелляции </a:t>
            </a:r>
            <a:r>
              <a:rPr lang="ru-RU" altLang="ru-RU" sz="2800" dirty="0">
                <a:solidFill>
                  <a:srgbClr val="FF0000"/>
                </a:solidFill>
              </a:rPr>
              <a:t>не рассматриваются</a:t>
            </a:r>
            <a:r>
              <a:rPr lang="ru-RU" altLang="ru-RU" sz="2800" dirty="0">
                <a:solidFill>
                  <a:schemeClr val="accent2"/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2381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/>
              <a:t>Федеральный закон «Об образовании в Российской Федерации»</a:t>
            </a:r>
            <a:endParaRPr lang="ru-RU" sz="2800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800"/>
              <a:t>ГИА-9 является обязательной </a:t>
            </a:r>
          </a:p>
          <a:p>
            <a:pPr marL="0" indent="0" algn="ctr">
              <a:buNone/>
            </a:pPr>
            <a:endParaRPr lang="ru-RU" altLang="ru-RU" sz="2800"/>
          </a:p>
          <a:p>
            <a:pPr marL="0" indent="0" algn="ctr">
              <a:buNone/>
            </a:pPr>
            <a:r>
              <a:rPr lang="ru-RU" altLang="ru-RU" sz="2800"/>
              <a:t>ГИА-9 проводится в целях </a:t>
            </a:r>
            <a:r>
              <a:rPr lang="ru-RU" altLang="ru-RU" sz="2800" b="1"/>
              <a:t>определения соответствия результатов </a:t>
            </a:r>
            <a:r>
              <a:rPr lang="ru-RU" altLang="ru-RU" sz="2800"/>
              <a:t>освоения обучающимися образовательных программ основного общего образования соответствующим </a:t>
            </a:r>
            <a:r>
              <a:rPr lang="ru-RU" altLang="ru-RU" sz="2800" b="1"/>
              <a:t>требованиям федерального государственного образовательного стандарта</a:t>
            </a:r>
          </a:p>
        </p:txBody>
      </p:sp>
    </p:spTree>
    <p:extLst>
      <p:ext uri="{BB962C8B-B14F-4D97-AF65-F5344CB8AC3E}">
        <p14:creationId xmlns:p14="http://schemas.microsoft.com/office/powerpoint/2010/main" val="3592611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Предметы ГИА-9 в 2020 году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23850" y="1628778"/>
            <a:ext cx="8301038" cy="4968875"/>
          </a:xfrm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/>
          <a:lstStyle/>
          <a:p>
            <a:pPr marL="0" indent="0" algn="ctr">
              <a:buNone/>
            </a:pPr>
            <a:r>
              <a:rPr lang="ru-RU" altLang="ru-RU" sz="2400">
                <a:cs typeface="Times New Roman" pitchFamily="18" charset="0"/>
              </a:rPr>
              <a:t>В 2019-2020 учебном году ГИА-9 проводится по </a:t>
            </a:r>
            <a:r>
              <a:rPr lang="ru-RU" altLang="ru-RU" sz="2400" b="1">
                <a:cs typeface="Times New Roman" pitchFamily="18" charset="0"/>
              </a:rPr>
              <a:t>4 предметам</a:t>
            </a:r>
            <a:r>
              <a:rPr lang="ru-RU" altLang="ru-RU" sz="2400"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altLang="ru-RU" sz="2400" b="1">
                <a:cs typeface="Times New Roman" pitchFamily="18" charset="0"/>
              </a:rPr>
              <a:t>2 обязательных предмета </a:t>
            </a:r>
            <a:r>
              <a:rPr lang="ru-RU" altLang="ru-RU" sz="2400">
                <a:cs typeface="Times New Roman" pitchFamily="18" charset="0"/>
              </a:rPr>
              <a:t>- русский язык и математика</a:t>
            </a:r>
          </a:p>
          <a:p>
            <a:pPr marL="0" indent="0" algn="ctr">
              <a:buNone/>
            </a:pPr>
            <a:r>
              <a:rPr lang="ru-RU" altLang="ru-RU" sz="2400" b="1">
                <a:cs typeface="Times New Roman" pitchFamily="18" charset="0"/>
              </a:rPr>
              <a:t>и 2 предмета по выбору обучающегося</a:t>
            </a:r>
          </a:p>
          <a:p>
            <a:pPr marL="0" indent="0" algn="ctr">
              <a:buNone/>
            </a:pPr>
            <a:r>
              <a:rPr lang="ru-RU" altLang="ru-RU" sz="2400">
                <a:cs typeface="Times New Roman" pitchFamily="18" charset="0"/>
              </a:rPr>
              <a:t>(литература, физика, химия, биология, география, история, обществознание, иностранные языки, информатика и ИКТ, родной язык).</a:t>
            </a:r>
          </a:p>
          <a:p>
            <a:pPr marL="0" indent="0" algn="ctr">
              <a:buNone/>
            </a:pPr>
            <a:r>
              <a:rPr lang="ru-RU" altLang="ru-RU" sz="2400" u="sng">
                <a:cs typeface="Times New Roman" pitchFamily="18" charset="0"/>
              </a:rPr>
              <a:t>Общее количество экзаменов не должно превышать 4 </a:t>
            </a:r>
          </a:p>
          <a:p>
            <a:pPr marL="0" indent="0" algn="ctr">
              <a:buNone/>
            </a:pPr>
            <a:r>
              <a:rPr lang="ru-RU" altLang="ru-RU" sz="2400">
                <a:solidFill>
                  <a:srgbClr val="0066FF"/>
                </a:solidFill>
                <a:cs typeface="Times New Roman" pitchFamily="18" charset="0"/>
              </a:rPr>
              <a:t>В </a:t>
            </a:r>
            <a:r>
              <a:rPr lang="ru-RU" altLang="ru-RU" sz="2400">
                <a:solidFill>
                  <a:srgbClr val="FF0000"/>
                </a:solidFill>
                <a:cs typeface="Times New Roman" pitchFamily="18" charset="0"/>
              </a:rPr>
              <a:t>2019-2020</a:t>
            </a:r>
            <a:r>
              <a:rPr lang="ru-RU" altLang="ru-RU" sz="2400">
                <a:solidFill>
                  <a:srgbClr val="0066FF"/>
                </a:solidFill>
                <a:cs typeface="Times New Roman" pitchFamily="18" charset="0"/>
              </a:rPr>
              <a:t> учебном году </a:t>
            </a:r>
            <a:r>
              <a:rPr lang="ru-RU" altLang="ru-RU" sz="2400">
                <a:solidFill>
                  <a:srgbClr val="FF0000"/>
                </a:solidFill>
                <a:cs typeface="Times New Roman" pitchFamily="18" charset="0"/>
              </a:rPr>
              <a:t>основанием для получения аттестата </a:t>
            </a:r>
            <a:r>
              <a:rPr lang="ru-RU" altLang="ru-RU" sz="2400">
                <a:solidFill>
                  <a:srgbClr val="0066FF"/>
                </a:solidFill>
                <a:cs typeface="Times New Roman" pitchFamily="18" charset="0"/>
              </a:rPr>
              <a:t>об основном общем образовании является успешное прохождение ГИА-9 по </a:t>
            </a:r>
            <a:r>
              <a:rPr lang="ru-RU" altLang="ru-RU" sz="2400">
                <a:solidFill>
                  <a:srgbClr val="FF0000"/>
                </a:solidFill>
                <a:cs typeface="Times New Roman" pitchFamily="18" charset="0"/>
              </a:rPr>
              <a:t>4 предметам</a:t>
            </a:r>
            <a:r>
              <a:rPr lang="ru-RU" altLang="ru-RU" sz="2400">
                <a:solidFill>
                  <a:srgbClr val="0066FF"/>
                </a:solidFill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altLang="ru-RU" sz="200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908053"/>
            <a:ext cx="9036050" cy="504825"/>
          </a:xfrm>
        </p:spPr>
        <p:txBody>
          <a:bodyPr/>
          <a:lstStyle/>
          <a:p>
            <a:pPr>
              <a:defRPr/>
            </a:pPr>
            <a:r>
              <a:rPr lang="ru-RU" sz="2400" dirty="0"/>
              <a:t>Регистрация на ГИА-9 2020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484313"/>
            <a:ext cx="8291512" cy="4608512"/>
          </a:xfrm>
        </p:spPr>
        <p:txBody>
          <a:bodyPr/>
          <a:lstStyle/>
          <a:p>
            <a:pPr algn="just">
              <a:defRPr/>
            </a:pPr>
            <a:r>
              <a:rPr lang="ru-RU" sz="2000" dirty="0"/>
              <a:t> </a:t>
            </a:r>
            <a:r>
              <a:rPr lang="ru-RU" sz="1600" dirty="0"/>
              <a:t>Зарегистрироваться на сдачу ГИА-9 выпускники должны </a:t>
            </a:r>
            <a:r>
              <a:rPr lang="ru-RU" sz="1600" b="1" dirty="0"/>
              <a:t>до </a:t>
            </a:r>
            <a:r>
              <a:rPr lang="ru-RU" sz="1600" b="1" dirty="0"/>
              <a:t>1 </a:t>
            </a:r>
            <a:r>
              <a:rPr lang="ru-RU" sz="1600" b="1" dirty="0"/>
              <a:t>марта </a:t>
            </a:r>
            <a:r>
              <a:rPr lang="ru-RU" sz="1600" b="1" dirty="0"/>
              <a:t>2020 </a:t>
            </a:r>
            <a:r>
              <a:rPr lang="ru-RU" sz="1600" b="1" dirty="0"/>
              <a:t>года (включительно).</a:t>
            </a:r>
            <a:endParaRPr lang="ru-RU" sz="1600" dirty="0"/>
          </a:p>
          <a:p>
            <a:pPr algn="just">
              <a:defRPr/>
            </a:pPr>
            <a:r>
              <a:rPr lang="ru-RU" sz="1600" dirty="0"/>
              <a:t>Заявление на прохождение ГИА-9 обучающиеся подают в образовательную организацию, в которой </a:t>
            </a:r>
            <a:r>
              <a:rPr lang="ru-RU" sz="1600" dirty="0"/>
              <a:t>осваивают </a:t>
            </a:r>
            <a:r>
              <a:rPr lang="ru-RU" sz="1600" dirty="0"/>
              <a:t>программу основного общего </a:t>
            </a:r>
            <a:r>
              <a:rPr lang="ru-RU" sz="1600" dirty="0"/>
              <a:t>образования.</a:t>
            </a:r>
            <a:endParaRPr lang="ru-RU" sz="1600" dirty="0"/>
          </a:p>
          <a:p>
            <a:pPr algn="just">
              <a:defRPr/>
            </a:pPr>
            <a:r>
              <a:rPr lang="ru-RU" sz="1600" dirty="0"/>
              <a:t>Заявление </a:t>
            </a:r>
            <a:r>
              <a:rPr lang="ru-RU" sz="1600" dirty="0"/>
              <a:t>подается обучающимися лично на основании документа, удостоверяющего его личность, или его родителями </a:t>
            </a:r>
            <a:r>
              <a:rPr lang="ru-RU" sz="1600" dirty="0">
                <a:hlinkClick r:id="rId2"/>
              </a:rPr>
              <a:t>(законными представителями)</a:t>
            </a:r>
            <a:r>
              <a:rPr lang="ru-RU" sz="1600" dirty="0"/>
              <a:t> на основании документа, удостоверяющего их личность, или уполномоченными лицами на основании документа, удостоверяющего их личность, и оформленной в установленном порядке доверенности.</a:t>
            </a:r>
          </a:p>
          <a:p>
            <a:pPr algn="just">
              <a:defRPr/>
            </a:pPr>
            <a:r>
              <a:rPr lang="ru-RU" sz="1600" dirty="0"/>
              <a:t>В заявлении обучающиеся указывают выбранные учебные предметы согласно пункту 7 Порядка ГИА-9, форму (формы) прохождения ГИА-9 и сроки участия в </a:t>
            </a:r>
            <a:r>
              <a:rPr lang="ru-RU" sz="1600"/>
              <a:t>ГИА-9</a:t>
            </a:r>
            <a:r>
              <a:rPr lang="ru-RU" sz="1600"/>
              <a:t>.</a:t>
            </a:r>
            <a:endParaRPr lang="ru-RU" altLang="ru-RU" sz="1600" dirty="0">
              <a:solidFill>
                <a:srgbClr val="FF0000"/>
              </a:solidFill>
            </a:endParaRPr>
          </a:p>
          <a:p>
            <a:pPr marL="0" indent="0" algn="ctr">
              <a:buNone/>
              <a:defRPr/>
            </a:pPr>
            <a:r>
              <a:rPr lang="ru-RU" altLang="ru-RU" sz="1600" dirty="0">
                <a:solidFill>
                  <a:srgbClr val="FF0000"/>
                </a:solidFill>
              </a:rPr>
              <a:t>После </a:t>
            </a:r>
            <a:r>
              <a:rPr lang="ru-RU" altLang="ru-RU" sz="1600" dirty="0">
                <a:solidFill>
                  <a:srgbClr val="FF0000"/>
                </a:solidFill>
              </a:rPr>
              <a:t>1 марта </a:t>
            </a:r>
            <a:r>
              <a:rPr lang="ru-RU" altLang="ru-RU" sz="1600" dirty="0">
                <a:solidFill>
                  <a:srgbClr val="000000"/>
                </a:solidFill>
              </a:rPr>
              <a:t>изменить (дополнить) перечень указанных в заявлении экзаменов, сроки, а также форму проведения ГИА-9 возможно только </a:t>
            </a:r>
            <a:r>
              <a:rPr lang="ru-RU" altLang="ru-RU" sz="1600" dirty="0">
                <a:solidFill>
                  <a:srgbClr val="FF0000"/>
                </a:solidFill>
              </a:rPr>
              <a:t>при наличии уважительных причин </a:t>
            </a:r>
            <a:r>
              <a:rPr lang="ru-RU" altLang="ru-RU" sz="1600" dirty="0">
                <a:solidFill>
                  <a:srgbClr val="000000"/>
                </a:solidFill>
              </a:rPr>
              <a:t>(болезни или иных обстоятельств, подтвержденных документально) не позднее чем </a:t>
            </a:r>
            <a:r>
              <a:rPr lang="ru-RU" altLang="ru-RU" sz="1600" dirty="0">
                <a:solidFill>
                  <a:srgbClr val="FF0000"/>
                </a:solidFill>
              </a:rPr>
              <a:t>за две недели до начала соответствующих экзаменов</a:t>
            </a:r>
            <a:endParaRPr lang="ru-RU" altLang="ru-RU" sz="1600" dirty="0">
              <a:solidFill>
                <a:srgbClr val="0066FF"/>
              </a:solidFill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36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Формы ГИА-9</a:t>
            </a:r>
            <a:endParaRPr lang="ru-RU" dirty="0"/>
          </a:p>
        </p:txBody>
      </p:sp>
      <p:sp>
        <p:nvSpPr>
          <p:cNvPr id="8195" name="Объект 3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5041900"/>
          </a:xfrm>
        </p:spPr>
        <p:txBody>
          <a:bodyPr/>
          <a:lstStyle/>
          <a:p>
            <a:r>
              <a:rPr lang="ru-RU" altLang="ru-RU" dirty="0" smtClean="0"/>
              <a:t>а) основной государственный экзамен (</a:t>
            </a:r>
            <a:r>
              <a:rPr lang="ru-RU" altLang="ru-RU" b="1" dirty="0" smtClean="0"/>
              <a:t>ОГЭ</a:t>
            </a:r>
            <a:r>
              <a:rPr lang="ru-RU" altLang="ru-RU" dirty="0" smtClean="0"/>
              <a:t>) - для всех обучающихся, допущенных в текущем году к ГИА;</a:t>
            </a:r>
          </a:p>
          <a:p>
            <a:endParaRPr lang="ru-RU" altLang="ru-RU" dirty="0" smtClean="0"/>
          </a:p>
          <a:p>
            <a:r>
              <a:rPr lang="ru-RU" altLang="ru-RU" dirty="0" smtClean="0"/>
              <a:t>б) государственный выпускной экзамен, (</a:t>
            </a:r>
            <a:r>
              <a:rPr lang="ru-RU" altLang="ru-RU" b="1" dirty="0" smtClean="0"/>
              <a:t>ГВЭ</a:t>
            </a:r>
            <a:r>
              <a:rPr lang="ru-RU" altLang="ru-RU" dirty="0" smtClean="0"/>
              <a:t>) - для обучающихся с ограниченными возможностями здоровья, детей-инвалидов и инвалидов .</a:t>
            </a:r>
          </a:p>
        </p:txBody>
      </p:sp>
    </p:spTree>
    <p:extLst>
      <p:ext uri="{BB962C8B-B14F-4D97-AF65-F5344CB8AC3E}">
        <p14:creationId xmlns:p14="http://schemas.microsoft.com/office/powerpoint/2010/main" val="15117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8353" y="1128713"/>
            <a:ext cx="3008313" cy="1363662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effectLst/>
              </a:rPr>
              <a:t>ГИА-9 для лиц  </a:t>
            </a:r>
            <a:r>
              <a:rPr lang="ru-RU" dirty="0">
                <a:effectLst/>
              </a:rPr>
              <a:t>с ограниченными возможностями </a:t>
            </a:r>
            <a:r>
              <a:rPr lang="ru-RU" dirty="0" smtClean="0">
                <a:effectLst/>
              </a:rPr>
              <a:t>здоровья</a:t>
            </a:r>
            <a:endParaRPr lang="ru-RU" dirty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4067175" y="2492378"/>
            <a:ext cx="4900613" cy="4176713"/>
          </a:xfrm>
        </p:spPr>
        <p:txBody>
          <a:bodyPr/>
          <a:lstStyle/>
          <a:p>
            <a:r>
              <a:rPr lang="ru-RU" altLang="ru-RU" sz="1800"/>
              <a:t>Выпускники с ОВЗ имеют право добровольно выбрать форму ГИА-9 (ОГЭ или ГВЭ), сократить число экзаменов до 2 обязательных.</a:t>
            </a:r>
          </a:p>
          <a:p>
            <a:r>
              <a:rPr lang="ru-RU" altLang="ru-RU" sz="1800"/>
              <a:t>Продолжительность экзамена для выпускников с ОВЗ может быть увеличена на 1,5 часа  (по иностранным языкам (раздел "Говорение") на 30 минут)</a:t>
            </a:r>
          </a:p>
          <a:p>
            <a:r>
              <a:rPr lang="ru-RU" altLang="ru-RU" sz="1800"/>
              <a:t>Выпускнику, имеющему ограниченные возможности здоровья и не имеющему возможности прийти в пункт проведения экзамена, пункт организуется на дому (или в больнице)</a:t>
            </a:r>
          </a:p>
          <a:p>
            <a:endParaRPr lang="ru-RU" altLang="ru-RU" sz="1800"/>
          </a:p>
        </p:txBody>
      </p:sp>
      <p:pic>
        <p:nvPicPr>
          <p:cNvPr id="9220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3" y="1149353"/>
            <a:ext cx="266382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52453" y="3171825"/>
            <a:ext cx="3082925" cy="353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Выпускник с ОВЗ при подаче заявления на участие в ГИА-9 предоставляет </a:t>
            </a:r>
            <a:r>
              <a:rPr lang="ru-RU" altLang="ru-RU" sz="1600" b="1" dirty="0">
                <a:solidFill>
                  <a:srgbClr val="FF0000"/>
                </a:solidFill>
                <a:latin typeface="Arial"/>
                <a:cs typeface="Times New Roman" pitchFamily="18" charset="0"/>
              </a:rPr>
              <a:t>один</a:t>
            </a:r>
            <a:r>
              <a:rPr lang="ru-RU" altLang="ru-RU" sz="160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 из документов:</a:t>
            </a:r>
          </a:p>
          <a:p>
            <a:pPr marL="285660" indent="-28566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altLang="ru-RU" sz="1600" b="1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заключение психолого-медико-педагогической комиссии (далее – ПМПК);</a:t>
            </a:r>
          </a:p>
          <a:p>
            <a:pPr marL="285660" indent="-28566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altLang="ru-RU" sz="1600" b="1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справку об установлении инвалидности</a:t>
            </a:r>
            <a:r>
              <a:rPr lang="ru-RU" altLang="ru-RU" sz="160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Для организации ППЭ на дому, дополнительно предоставляется заключение медицинской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409755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Экзаменационные материалы</a:t>
            </a:r>
            <a:endParaRPr lang="ru-RU" dirty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/>
              <a:t>Задания для экзаменационных работ разрабатываются на федеральном уровне, специальными комиссиями при Федеральном институте педагогических измерений (ФИПИ)</a:t>
            </a:r>
          </a:p>
          <a:p>
            <a:pPr marL="0" indent="0" algn="ctr">
              <a:buNone/>
            </a:pPr>
            <a:r>
              <a:rPr lang="en-US" altLang="ru-RU" sz="2400">
                <a:hlinkClick r:id="rId2"/>
              </a:rPr>
              <a:t>http://www.fipi.ru/</a:t>
            </a:r>
            <a:endParaRPr lang="ru-RU" altLang="ru-RU" sz="2400"/>
          </a:p>
          <a:p>
            <a:pPr marL="0" indent="0" algn="ctr">
              <a:buNone/>
            </a:pPr>
            <a:r>
              <a:rPr lang="ru-RU" altLang="ru-RU" sz="2400"/>
              <a:t>Контрольные измерительные материалы (КИМ) для проведения ОГЭ формируются с помощью открытого банка заданий, размещенного на сайте ФИПИ. </a:t>
            </a:r>
            <a:br>
              <a:rPr lang="ru-RU" altLang="ru-RU" sz="2400"/>
            </a:br>
            <a:endParaRPr lang="ru-RU" altLang="ru-RU" sz="2400"/>
          </a:p>
          <a:p>
            <a:pPr marL="0" indent="0" algn="ctr">
              <a:buNone/>
            </a:pPr>
            <a:r>
              <a:rPr lang="ru-RU" altLang="ru-RU" sz="2400"/>
              <a:t>Экзаменационные материалы для проведения ГВЭ доставляются из Рособрнадзора.</a:t>
            </a:r>
          </a:p>
          <a:p>
            <a:pPr marL="0" indent="0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110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1860</Words>
  <Application>Microsoft Office PowerPoint</Application>
  <PresentationFormat>Экран (4:3)</PresentationFormat>
  <Paragraphs>161</Paragraphs>
  <Slides>38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38</vt:i4>
      </vt:variant>
    </vt:vector>
  </HeadingPairs>
  <TitlesOfParts>
    <vt:vector size="57" baseType="lpstr"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13_Оформление по умолчанию</vt:lpstr>
      <vt:lpstr>14_Оформление по умолчанию</vt:lpstr>
      <vt:lpstr>1_Тема Office</vt:lpstr>
      <vt:lpstr>Солнцестояние</vt:lpstr>
      <vt:lpstr>Тема Office</vt:lpstr>
      <vt:lpstr>2_Тема Office</vt:lpstr>
      <vt:lpstr>Государственная итоговая аттестация выпускников  9 классов</vt:lpstr>
      <vt:lpstr>Обучающиеся и Родители (законные представители)  под подпись информируются</vt:lpstr>
      <vt:lpstr>С 2018 года для проведения ГИА-9 установлен новый единый Порядок  на территории всей  Российской Федерации  Порядок проведения государственной итоговой аттестации по образовательным программам основного общего образования, утвержденный приказом Министерства просвещения Российской Федерации и Федеральной службы по надзору в сфере образования и науки  от 7 ноября 2018 года № 189/1513  </vt:lpstr>
      <vt:lpstr>Федеральный закон «Об образовании в Российской Федерации»</vt:lpstr>
      <vt:lpstr>Предметы ГИА-9 в 2020 году</vt:lpstr>
      <vt:lpstr>Регистрация на ГИА-9 2020</vt:lpstr>
      <vt:lpstr>Формы ГИА-9</vt:lpstr>
      <vt:lpstr>ГИА-9 для лиц  с ограниченными возможностями здоровья</vt:lpstr>
      <vt:lpstr>Экзаменационные материалы</vt:lpstr>
      <vt:lpstr>Расписание ГИА-9 в 2020 году</vt:lpstr>
      <vt:lpstr>Проверка экзаменационных работ</vt:lpstr>
      <vt:lpstr>Утверждение результатов</vt:lpstr>
      <vt:lpstr>Минимальные баллы</vt:lpstr>
      <vt:lpstr>ГИА-9 повторно</vt:lpstr>
      <vt:lpstr>Дополнительный период (сентябрь)</vt:lpstr>
      <vt:lpstr>Дополнительный период (сентябрь)</vt:lpstr>
      <vt:lpstr>Горячая линия ГИА-9 в Республике Карелия (8142) 717-327</vt:lpstr>
      <vt:lpstr>Презентация PowerPoint</vt:lpstr>
      <vt:lpstr>Итоговое собеседование по русскому языку в 9 классе 2019-2020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УСТНОЕ СОБЕСЕДОВАНИЕ по РУССКОМУ ЯЗЫКУ для выпускников основной школы</vt:lpstr>
      <vt:lpstr>Правила и процедура проведения ОГЭ</vt:lpstr>
      <vt:lpstr>Презентация PowerPoint</vt:lpstr>
      <vt:lpstr>Действия в ППЭ во время экзамена</vt:lpstr>
      <vt:lpstr>ПРОВЕДЕНИЯ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Апелляция</vt:lpstr>
      <vt:lpstr>Экзамен проходил с нарушениями? Результат по баллам не удовлетворил?</vt:lpstr>
      <vt:lpstr>Результаты  рассмотрения апелляции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OLGA</cp:lastModifiedBy>
  <cp:revision>7</cp:revision>
  <dcterms:created xsi:type="dcterms:W3CDTF">2019-12-05T12:39:10Z</dcterms:created>
  <dcterms:modified xsi:type="dcterms:W3CDTF">2019-12-05T19:05:11Z</dcterms:modified>
</cp:coreProperties>
</file>